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Univers Heavy" charset="1" panose="020B0804030502020204"/>
      <p:regular r:id="rId38"/>
    </p:embeddedFont>
    <p:embeddedFont>
      <p:font typeface="Canva Sans" charset="1" panose="020B0503030501040103"/>
      <p:regular r:id="rId39"/>
    </p:embeddedFont>
    <p:embeddedFont>
      <p:font typeface="Univers Bold" charset="1" panose="020B0703030502020204"/>
      <p:regular r:id="rId43"/>
    </p:embeddedFont>
    <p:embeddedFont>
      <p:font typeface="Univers" charset="1" panose="020B0603020202020204"/>
      <p:regular r:id="rId44"/>
    </p:embeddedFont>
    <p:embeddedFont>
      <p:font typeface="Canva Sans Bold" charset="1" panose="020B0803030501040103"/>
      <p:regular r:id="rId47"/>
    </p:embeddedFont>
    <p:embeddedFont>
      <p:font typeface="Univers Light" charset="1" panose="020B040302020202020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notesMasters/notesMaster1.xml" Type="http://schemas.openxmlformats.org/officeDocument/2006/relationships/notesMaster"/><Relationship Id="rId41" Target="theme/theme2.xml" Type="http://schemas.openxmlformats.org/officeDocument/2006/relationships/theme"/><Relationship Id="rId42" Target="notesSlides/notesSlide1.xml" Type="http://schemas.openxmlformats.org/officeDocument/2006/relationships/notesSlide"/><Relationship Id="rId43" Target="fonts/font43.fntdata" Type="http://schemas.openxmlformats.org/officeDocument/2006/relationships/font"/><Relationship Id="rId44" Target="fonts/font44.fntdata" Type="http://schemas.openxmlformats.org/officeDocument/2006/relationships/font"/><Relationship Id="rId45" Target="notesSlides/notesSlide2.xml" Type="http://schemas.openxmlformats.org/officeDocument/2006/relationships/notesSlide"/><Relationship Id="rId46" Target="notesSlides/notesSlide3.xml" Type="http://schemas.openxmlformats.org/officeDocument/2006/relationships/notesSlide"/><Relationship Id="rId47" Target="fonts/font47.fntdata" Type="http://schemas.openxmlformats.org/officeDocument/2006/relationships/font"/><Relationship Id="rId48" Target="notesSlides/notesSlide4.xml" Type="http://schemas.openxmlformats.org/officeDocument/2006/relationships/notesSlide"/><Relationship Id="rId49" Target="notesSlides/notesSlide5.xml" Type="http://schemas.openxmlformats.org/officeDocument/2006/relationships/notesSlide"/><Relationship Id="rId5" Target="tableStyles.xml" Type="http://schemas.openxmlformats.org/officeDocument/2006/relationships/tableStyles"/><Relationship Id="rId50" Target="fonts/font50.fntdata" Type="http://schemas.openxmlformats.org/officeDocument/2006/relationships/font"/><Relationship Id="rId51" Target="notesSlides/notesSlide6.xml" Type="http://schemas.openxmlformats.org/officeDocument/2006/relationships/notesSlide"/><Relationship Id="rId52" Target="notesSlides/notesSlide7.xml" Type="http://schemas.openxmlformats.org/officeDocument/2006/relationships/notesSlide"/><Relationship Id="rId53" Target="notesSlides/notesSlide8.xml" Type="http://schemas.openxmlformats.org/officeDocument/2006/relationships/notesSlide"/><Relationship Id="rId54" Target="notesSlides/notesSlide9.xml" Type="http://schemas.openxmlformats.org/officeDocument/2006/relationships/notesSlide"/><Relationship Id="rId55" Target="notesSlides/notesSlide10.xml" Type="http://schemas.openxmlformats.org/officeDocument/2006/relationships/notesSlide"/><Relationship Id="rId56" Target="notesSlides/notesSlide11.xml" Type="http://schemas.openxmlformats.org/officeDocument/2006/relationships/notesSlide"/><Relationship Id="rId57" Target="notesSlides/notesSlide12.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gut-brain axis (GBA) is the two-way communication system between the brain and the gastrointestinal tract. It's a network of nerves, endocrine, immune, and metabolic systems that allows the brain to influence the gut and vice versa.</a:t>
            </a:r>
          </a:p>
          <a:p>
            <a:r>
              <a:rPr lang="en-US"/>
              <a:t/>
            </a:r>
          </a:p>
          <a:p>
            <a:r>
              <a:rPr lang="en-US"/>
              <a:t>Neurotransmitters, such as serotonin, are produced primarily in the gut with the help of the trillions of microbes that reside there. In fact, it is estimated that more than 90% of the body’s serotonin is produced in the gut, where it plays a major role in communication between the gut and brain.</a:t>
            </a:r>
          </a:p>
          <a:p>
            <a:r>
              <a:rPr lang="en-US"/>
              <a:t/>
            </a:r>
          </a:p>
          <a:p>
            <a:r>
              <a:rPr lang="en-US"/>
              <a:t>Serotonin (5HT) is one of the most important signaling molecules involved in the peristaltic reflex, which moves food along in our digestive tract, and it’s believed that alterations in serotonin signaling may be responsible for IBS symptoms. Serotonin is also fondly called the “feel good hormone,” due to its links to mood and feelings of happiness and well-being, which may also help explain the correlation between gut problems and anxiety or mood disorders.</a:t>
            </a:r>
          </a:p>
          <a:p>
            <a:r>
              <a:rPr lang="en-US"/>
              <a:t/>
            </a:r>
          </a:p>
          <a:p>
            <a:r>
              <a:rPr lang="en-US"/>
              <a:t>The role of our gut bacteria is increasingly important as related to the brain and our mental and emotional health. For example, we know that stress can alter the microbial composition of the gut, making it less diverse or more vulnerable to harmful bacteria, which can then lead to increased inflammation, and myriad physical and emotional symptoms.</a:t>
            </a:r>
          </a:p>
          <a:p>
            <a:r>
              <a:rPr lang="en-US"/>
              <a:t/>
            </a:r>
          </a:p>
          <a:p>
            <a:r>
              <a:rPr lang="en-US"/>
              <a:t>And, the presence of certain types of gut bacteria can also positively or negatively affect the production of certain brain chemicals. Altered gut bacteria (“dysbiosis”) is linked to a variety of brain-related disorders, including depression, anxiety, Parkinson’s disease, autism and more. Thus, the microbe-gut-brain connection is one we want to care for and protect.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Grounding works by allowing your body to absorb free electrons from the Earth. These electrons act as antioxidants, neutralizing harmful free radicals and reducing inflammation. The physical connection with the</a:t>
            </a:r>
          </a:p>
          <a:p>
            <a:r>
              <a:rPr lang="en-US"/>
              <a:t>Earth can help balance the electrical charges in your body. This can help with stress, cortisol, anxiety, sleep-wake cycle, and decrease inflammation.</a:t>
            </a:r>
          </a:p>
          <a:p>
            <a:r>
              <a:rPr lang="en-US"/>
              <a:t/>
            </a:r>
          </a:p>
          <a:p>
            <a:r>
              <a:rPr lang="en-US"/>
              <a:t/>
            </a:r>
          </a:p>
          <a:p>
            <a:r>
              <a:rPr lang="en-US"/>
              <a:t>Walk Barefoot:</a:t>
            </a:r>
          </a:p>
          <a:p>
            <a:r>
              <a:rPr lang="en-US"/>
              <a:t>Spend at least 5-30 minutes each day walking barefoot on natural</a:t>
            </a:r>
          </a:p>
          <a:p>
            <a:r>
              <a:rPr lang="en-US"/>
              <a:t>surfaces like grass, sand, or soil. This is one of the easiest and most</a:t>
            </a:r>
          </a:p>
          <a:p>
            <a:r>
              <a:rPr lang="en-US"/>
              <a:t>effective ways to practice grounding.</a:t>
            </a:r>
          </a:p>
          <a:p>
            <a:r>
              <a:rPr lang="en-US"/>
              <a:t>2.Sit or Lie on the Ground:</a:t>
            </a:r>
          </a:p>
          <a:p>
            <a:r>
              <a:rPr lang="en-US"/>
              <a:t>Take breaks during your day to sit or lie down on the ground. Bring a</a:t>
            </a:r>
          </a:p>
          <a:p>
            <a:r>
              <a:rPr lang="en-US"/>
              <a:t>blanket or yoga mat to a park and enjoy a grounding session while</a:t>
            </a:r>
          </a:p>
          <a:p>
            <a:r>
              <a:rPr lang="en-US"/>
              <a:t>reading or meditating.</a:t>
            </a:r>
          </a:p>
          <a:p>
            <a:r>
              <a:rPr lang="en-US"/>
              <a:t>3.Grounding Mats and Sheets:</a:t>
            </a:r>
          </a:p>
          <a:p>
            <a:r>
              <a:rPr lang="en-US"/>
              <a:t>Use grounding mats or sheets at home. These products are designed to</a:t>
            </a:r>
          </a:p>
          <a:p>
            <a:r>
              <a:rPr lang="en-US"/>
              <a:t>simulate the grounding effect by connecting to the Earth through your</a:t>
            </a:r>
          </a:p>
          <a:p>
            <a:r>
              <a:rPr lang="en-US"/>
              <a:t>home's grounding system.</a:t>
            </a:r>
          </a:p>
          <a:p>
            <a:r>
              <a:rPr lang="en-US"/>
              <a:t>4.Water Grounding:</a:t>
            </a:r>
          </a:p>
          <a:p>
            <a:r>
              <a:rPr lang="en-US"/>
              <a:t>Spend time in natural bodies of water like oceans, lakes, or rivers.</a:t>
            </a:r>
          </a:p>
          <a:p>
            <a:r>
              <a:rPr lang="en-US"/>
              <a:t>Walking along the shoreline or swimming can provide grounding</a:t>
            </a:r>
          </a:p>
          <a:p>
            <a:r>
              <a:rPr lang="en-US"/>
              <a:t>benefits.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exercise is good for us, but the idea it also benefits our GM may be the extra incentive we need to get moving.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score of 3 ponts is line with national guidelines (that is, for heart fitness; it's also suggested that you do strength exercises at least 2 days a week - anything from lifting weights, weight bearing exercises like yoga or even heavy gardening such as digging; anything that works all your major muscles count). </a:t>
            </a:r>
          </a:p>
          <a:p>
            <a:r>
              <a:rPr lang="en-US"/>
              <a:t/>
            </a:r>
          </a:p>
          <a:p>
            <a:r>
              <a:rPr lang="en-US"/>
              <a:t>Need more convincing? One study demonstrated that a change from 0 to 6 points (from sedentary to 180 minutes of vigorous exercise a week) resulted in an improvement in participants' GM composition and function, example, which bacteria were there and that they did, independent of diet.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think of our nervous system, we often think of the central nervous system (CNS): the brain, spinal cord and related neurons (nerve cells). However, the gut contains as many neurons as the spinal cord!</a:t>
            </a:r>
          </a:p>
          <a:p>
            <a:r>
              <a:rPr lang="en-US"/>
              <a:t/>
            </a:r>
          </a:p>
          <a:p>
            <a:r>
              <a:rPr lang="en-US"/>
              <a:t>These more than 200 million neurons, present in the lining of the gut, are part of a network called the enteric nervous system (ENS), or your “gut brain” or “second brain,” which is connected to the CNS via the vagus nerve.</a:t>
            </a:r>
          </a:p>
          <a:p>
            <a:r>
              <a:rPr lang="en-US"/>
              <a:t/>
            </a:r>
          </a:p>
          <a:p>
            <a:r>
              <a:rPr lang="en-US"/>
              <a:t>The vagus nerve has a variety of functions throughout the body and plays an important role in stress response, for example slowing our heart rate and breathing. In the gut, the vagus nerve serves to control muscle contraction (peristalsis), secretion of certain substances to aid in GI function and digestion of food, and blood flow to the gut. It also relays important messages from the gut brain to the brain via neurotransmitters, or chemical messengers.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Like our human cells, our GM has a circadian rhythm (a body clock), so disturbed sleep can also affect its natural rhythm. </a:t>
            </a:r>
          </a:p>
          <a:p>
            <a:r>
              <a:rPr lang="en-US"/>
              <a:t/>
            </a:r>
          </a:p>
          <a:p>
            <a:r>
              <a:rPr lang="en-US"/>
              <a:t>Studies have shown that sleep deprivation can affect our GM after just two days. Sleep deprivation can also increase inflammation and stress hormones in your body, which may explain why not getting enough sleep is linked with gut symptoms, particularly in people with IBS. </a:t>
            </a:r>
          </a:p>
          <a:p>
            <a:r>
              <a:rPr lang="en-US"/>
              <a:t/>
            </a:r>
          </a:p>
          <a:p>
            <a:r>
              <a:rPr lang="en-US"/>
              <a:t>Another study found that partial sleep deprivation increased daily intake by the caloric equivalent of four slices of bread. The study showed the sleep deprived people reached for more high-fat, lower-protein foods, keeping all the nutrition to themselves and leaving none for their poor GM. </a:t>
            </a:r>
          </a:p>
          <a:p>
            <a:r>
              <a:rPr lang="en-US"/>
              <a:t/>
            </a:r>
          </a:p>
          <a:p>
            <a:r>
              <a:rPr lang="en-US"/>
              <a:t>When you haven't had enough sleep, your are also more susceptible to getting sick. </a:t>
            </a:r>
          </a:p>
          <a:p>
            <a:r>
              <a:rPr lang="en-US"/>
              <a:t/>
            </a:r>
          </a:p>
          <a:p>
            <a:r>
              <a:rPr lang="en-US"/>
              <a:t>Think about your sleep quality. How refreshed do you feel most days?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think of our nervous system, we often think of the central nervous system (CNS): the brain, spinal cord and related neurons (nerve cells). However, the gut contains as many neurons as the spinal cord!</a:t>
            </a:r>
          </a:p>
          <a:p>
            <a:r>
              <a:rPr lang="en-US"/>
              <a:t/>
            </a:r>
          </a:p>
          <a:p>
            <a:r>
              <a:rPr lang="en-US"/>
              <a:t>These more than 200 million neurons, present in the lining of the gut, are part of a network called the enteric nervous system (ENS), or your “gut brain” or “second brain,” which is connected to the CNS via the vagus nerve.</a:t>
            </a:r>
          </a:p>
          <a:p>
            <a:r>
              <a:rPr lang="en-US"/>
              <a:t/>
            </a:r>
          </a:p>
          <a:p>
            <a:r>
              <a:rPr lang="en-US"/>
              <a:t>The vagus nerve has a variety of functions throughout the body and plays an important role in stress response, for example slowing our heart rate and breathing. In the gut, the vagus nerve serves to control muscle contraction (peristalsis), secretion of certain substances to aid in GI function and digestion of food, and blood flow to the gut. It also relays important messages from the gut brain to the brain via neurotransmitters, or chemical messengers.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think of our nervous system, we often think of the central nervous system (CNS): the brain, spinal cord and related neurons (nerve cells). However, the gut contains as many neurons as the spinal cord!</a:t>
            </a:r>
          </a:p>
          <a:p>
            <a:r>
              <a:rPr lang="en-US"/>
              <a:t/>
            </a:r>
          </a:p>
          <a:p>
            <a:r>
              <a:rPr lang="en-US"/>
              <a:t>These more than 200 million neurons, present in the lining of the gut, are part of a network called the enteric nervous system (ENS), or your “gut brain” or “second brain,” which is connected to the CNS via the vagus nerve.</a:t>
            </a:r>
          </a:p>
          <a:p>
            <a:r>
              <a:rPr lang="en-US"/>
              <a:t/>
            </a:r>
          </a:p>
          <a:p>
            <a:r>
              <a:rPr lang="en-US"/>
              <a:t>The vagus nerve has a variety of functions throughout the body and plays an important role in stress response, for example slowing our heart rate and breathing. In the gut, the vagus nerve serves to control muscle contraction (peristalsis), secretion of certain substances to aid in GI function and digestion of food, and blood flow to the gut. It also relays important messages from the gut brain to the brain via neurotransmitters, or chemical messengers.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hypothalamic-pituitary-adrenal (HPA) axis is a hormonal system that helps the body respond to stress. When activated, the HPA axis releases cortisol, a hormone that triggers short-term changes in the body to help you deal with stress. The HPA axis is a key part of the body's stress response system, which is similar to a smoke alarm that alerts the body to a potential problem</a:t>
            </a:r>
          </a:p>
          <a:p>
            <a:r>
              <a:rPr lang="en-US"/>
              <a:t/>
            </a:r>
          </a:p>
          <a:p>
            <a:r>
              <a:rPr lang="en-US"/>
              <a:t/>
            </a:r>
          </a:p>
          <a:p>
            <a:r>
              <a:rPr lang="en-US"/>
              <a:t>It is well known that IBS is a disorder that is highly correlated with stress. Studies have shown that approximately 60% of IBS patients report the first onset or flare of symptoms in association with psychosocial stressors, such as anxiety, depression, chronic disease, job stress, family concerns or others.</a:t>
            </a:r>
          </a:p>
          <a:p>
            <a:r>
              <a:rPr lang="en-US"/>
              <a:t/>
            </a:r>
          </a:p>
          <a:p>
            <a:r>
              <a:rPr lang="en-US"/>
              <a:t>Stress plays an important role in triggering IBS symptoms, as the brain has an increased sensitivity to stressors and responds with reactions or symptoms in the gut. Stress can affect the movement and contractions of the GI tract by activating specific hormones in the body, such as cortisol, which may divert blood flow from the gut, affecting digestion and overall GI function. Stressors can also affect hasten or slow the movement of the GI tract.</a:t>
            </a:r>
          </a:p>
          <a:p>
            <a:r>
              <a:rPr lang="en-US"/>
              <a:t/>
            </a:r>
          </a:p>
          <a:p>
            <a:r>
              <a:rPr lang="en-US"/>
              <a:t>As an example, consider how stress makes your bowels respond when you’re readying for a big presentation or that important 10K race! In addition, stress-based thoughts, feelings and activation of parts of the brain that have to do with anxiety or arousal can stimulate exaggerated gut responses and increase gut sensitivity.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Although it's normal and often beneficial for everyone to get a little stressed from time to time, if it's frequent or debilitating when it does strike, your (gut) health is likely paying the price. Even if you don't think you're stressed, it's worth checking.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does your body feel? Are your shoulders or neck tight? Is your breathing deep or shallow? </a:t>
            </a:r>
          </a:p>
          <a:p>
            <a:r>
              <a:rPr lang="en-US"/>
              <a:t/>
            </a:r>
          </a:p>
          <a:p>
            <a:r>
              <a:rPr lang="en-US"/>
              <a:t>What mood are you in? Are you tired? Relaxed? Anxious? Do you feel guilty for "wasting time"?</a:t>
            </a:r>
          </a:p>
          <a:p>
            <a:r>
              <a:rPr lang="en-US"/>
              <a:t/>
            </a:r>
          </a:p>
          <a:p>
            <a:r>
              <a:rPr lang="en-US"/>
              <a:t>What's happening in your mind? Are you thinking about your to-do list? Are you counting down the minutes before you can get up again? Maybe other thoughts or ideas come to mind.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do - nothing exercise often throws light on our unconscious mental habits. Typically, we hold ourselves to much higher standards than we do others. We are much more critical of ourselves than we would be of a friend, or even a stranger, in the same situation. This constant internal pressure is a major driver of stress and poor coping. Recognizing and managing stress is dependent on our ability to be compassionate to ourselves, to treat ourselves like we would our best friend.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2" Target="../notesSlides/notesSlide6.xml" Type="http://schemas.openxmlformats.org/officeDocument/2006/relationships/notesSlide"/><Relationship Id="rId3" Target="../media/image7.pn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8.png" Type="http://schemas.openxmlformats.org/officeDocument/2006/relationships/image"/><Relationship Id="rId4" Target="../media/image2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14" Target="../media/image44.png" Type="http://schemas.openxmlformats.org/officeDocument/2006/relationships/image"/><Relationship Id="rId15" Target="../media/image45.svg" Type="http://schemas.openxmlformats.org/officeDocument/2006/relationships/image"/><Relationship Id="rId16" Target="../media/image46.png" Type="http://schemas.openxmlformats.org/officeDocument/2006/relationships/image"/><Relationship Id="rId17" Target="../media/image47.svg" Type="http://schemas.openxmlformats.org/officeDocument/2006/relationships/image"/><Relationship Id="rId2" Target="../notesSlides/notesSlide11.xml" Type="http://schemas.openxmlformats.org/officeDocument/2006/relationships/notesSlide"/><Relationship Id="rId3" Target="../media/image7.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sv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png" Type="http://schemas.openxmlformats.org/officeDocument/2006/relationships/image"/><Relationship Id="rId12" Target="../media/image66.png" Type="http://schemas.openxmlformats.org/officeDocument/2006/relationships/image"/><Relationship Id="rId13" Target="../media/image67.png" Type="http://schemas.openxmlformats.org/officeDocument/2006/relationships/image"/><Relationship Id="rId14" Target="../media/image68.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60.png" Type="http://schemas.openxmlformats.org/officeDocument/2006/relationships/image"/><Relationship Id="rId7" Target="../media/image61.png" Type="http://schemas.openxmlformats.org/officeDocument/2006/relationships/image"/><Relationship Id="rId8" Target="../media/image62.png" Type="http://schemas.openxmlformats.org/officeDocument/2006/relationships/image"/><Relationship Id="rId9" Target="../media/image6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69.png" Type="http://schemas.openxmlformats.org/officeDocument/2006/relationships/image"/><Relationship Id="rId7" Target="../media/image7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 Id="rId8" Target="../media/image7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2042">
            <a:off x="567179" y="777303"/>
            <a:ext cx="17061823" cy="9741624"/>
            <a:chOff x="0" y="0"/>
            <a:chExt cx="4493649" cy="2565695"/>
          </a:xfrm>
        </p:grpSpPr>
        <p:sp>
          <p:nvSpPr>
            <p:cNvPr name="Freeform 3" id="3"/>
            <p:cNvSpPr/>
            <p:nvPr/>
          </p:nvSpPr>
          <p:spPr>
            <a:xfrm flipH="false" flipV="false" rot="0">
              <a:off x="0" y="0"/>
              <a:ext cx="4493649" cy="2565695"/>
            </a:xfrm>
            <a:custGeom>
              <a:avLst/>
              <a:gdLst/>
              <a:ahLst/>
              <a:cxnLst/>
              <a:rect r="r" b="b" t="t" l="l"/>
              <a:pathLst>
                <a:path h="2565695" w="4493649">
                  <a:moveTo>
                    <a:pt x="23142" y="0"/>
                  </a:moveTo>
                  <a:lnTo>
                    <a:pt x="4470507" y="0"/>
                  </a:lnTo>
                  <a:cubicBezTo>
                    <a:pt x="4476645" y="0"/>
                    <a:pt x="4482531" y="2438"/>
                    <a:pt x="4486871" y="6778"/>
                  </a:cubicBezTo>
                  <a:cubicBezTo>
                    <a:pt x="4491211" y="11118"/>
                    <a:pt x="4493649" y="17004"/>
                    <a:pt x="4493649" y="23142"/>
                  </a:cubicBezTo>
                  <a:lnTo>
                    <a:pt x="4493649" y="2542554"/>
                  </a:lnTo>
                  <a:cubicBezTo>
                    <a:pt x="4493649" y="2548691"/>
                    <a:pt x="4491211" y="2554577"/>
                    <a:pt x="4486871" y="2558917"/>
                  </a:cubicBezTo>
                  <a:cubicBezTo>
                    <a:pt x="4482531" y="2563257"/>
                    <a:pt x="4476645" y="2565695"/>
                    <a:pt x="4470507" y="2565695"/>
                  </a:cubicBezTo>
                  <a:lnTo>
                    <a:pt x="23142" y="2565695"/>
                  </a:lnTo>
                  <a:cubicBezTo>
                    <a:pt x="17004" y="2565695"/>
                    <a:pt x="11118" y="2563257"/>
                    <a:pt x="6778" y="2558917"/>
                  </a:cubicBezTo>
                  <a:cubicBezTo>
                    <a:pt x="2438" y="2554577"/>
                    <a:pt x="0" y="2548691"/>
                    <a:pt x="0" y="2542554"/>
                  </a:cubicBezTo>
                  <a:lnTo>
                    <a:pt x="0" y="23142"/>
                  </a:lnTo>
                  <a:cubicBezTo>
                    <a:pt x="0" y="17004"/>
                    <a:pt x="2438" y="11118"/>
                    <a:pt x="6778" y="6778"/>
                  </a:cubicBezTo>
                  <a:cubicBezTo>
                    <a:pt x="11118" y="2438"/>
                    <a:pt x="17004" y="0"/>
                    <a:pt x="23142" y="0"/>
                  </a:cubicBezTo>
                  <a:close/>
                </a:path>
              </a:pathLst>
            </a:custGeom>
            <a:solidFill>
              <a:srgbClr val="FFD8DC"/>
            </a:solidFill>
            <a:ln w="38100" cap="rnd">
              <a:solidFill>
                <a:srgbClr val="FBBAB1"/>
              </a:solidFill>
              <a:prstDash val="solid"/>
              <a:round/>
            </a:ln>
          </p:spPr>
        </p:sp>
        <p:sp>
          <p:nvSpPr>
            <p:cNvPr name="TextBox 4" id="4"/>
            <p:cNvSpPr txBox="true"/>
            <p:nvPr/>
          </p:nvSpPr>
          <p:spPr>
            <a:xfrm>
              <a:off x="0" y="-47625"/>
              <a:ext cx="4493649" cy="261332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669991"/>
            <a:ext cx="16994032" cy="9165648"/>
            <a:chOff x="0" y="0"/>
            <a:chExt cx="22658709" cy="12220863"/>
          </a:xfrm>
        </p:grpSpPr>
        <p:grpSp>
          <p:nvGrpSpPr>
            <p:cNvPr name="Group 6" id="6"/>
            <p:cNvGrpSpPr/>
            <p:nvPr/>
          </p:nvGrpSpPr>
          <p:grpSpPr>
            <a:xfrm rot="0">
              <a:off x="0" y="0"/>
              <a:ext cx="10246334" cy="3031944"/>
              <a:chOff x="0" y="0"/>
              <a:chExt cx="2023967" cy="598903"/>
            </a:xfrm>
          </p:grpSpPr>
          <p:sp>
            <p:nvSpPr>
              <p:cNvPr name="Freeform 7" id="7"/>
              <p:cNvSpPr/>
              <p:nvPr/>
            </p:nvSpPr>
            <p:spPr>
              <a:xfrm flipH="false" flipV="false" rot="0">
                <a:off x="0" y="0"/>
                <a:ext cx="2023967" cy="598902"/>
              </a:xfrm>
              <a:custGeom>
                <a:avLst/>
                <a:gdLst/>
                <a:ahLst/>
                <a:cxnLst/>
                <a:rect r="r" b="b" t="t" l="l"/>
                <a:pathLst>
                  <a:path h="598902" w="2023967">
                    <a:moveTo>
                      <a:pt x="51379" y="0"/>
                    </a:moveTo>
                    <a:lnTo>
                      <a:pt x="1972588" y="0"/>
                    </a:lnTo>
                    <a:cubicBezTo>
                      <a:pt x="1986214" y="0"/>
                      <a:pt x="1999283" y="5413"/>
                      <a:pt x="2008918" y="15049"/>
                    </a:cubicBezTo>
                    <a:cubicBezTo>
                      <a:pt x="2018554" y="24684"/>
                      <a:pt x="2023967" y="37753"/>
                      <a:pt x="2023967" y="51379"/>
                    </a:cubicBezTo>
                    <a:lnTo>
                      <a:pt x="2023967" y="547523"/>
                    </a:lnTo>
                    <a:cubicBezTo>
                      <a:pt x="2023967" y="561150"/>
                      <a:pt x="2018554" y="574218"/>
                      <a:pt x="2008918" y="583854"/>
                    </a:cubicBezTo>
                    <a:cubicBezTo>
                      <a:pt x="1999283" y="593489"/>
                      <a:pt x="1986214" y="598902"/>
                      <a:pt x="1972588" y="598902"/>
                    </a:cubicBezTo>
                    <a:lnTo>
                      <a:pt x="51379" y="598902"/>
                    </a:lnTo>
                    <a:cubicBezTo>
                      <a:pt x="23003" y="598902"/>
                      <a:pt x="0" y="575899"/>
                      <a:pt x="0" y="547523"/>
                    </a:cubicBezTo>
                    <a:lnTo>
                      <a:pt x="0" y="51379"/>
                    </a:lnTo>
                    <a:cubicBezTo>
                      <a:pt x="0" y="37753"/>
                      <a:pt x="5413" y="24684"/>
                      <a:pt x="15049" y="15049"/>
                    </a:cubicBezTo>
                    <a:cubicBezTo>
                      <a:pt x="24684" y="5413"/>
                      <a:pt x="37753" y="0"/>
                      <a:pt x="51379" y="0"/>
                    </a:cubicBezTo>
                    <a:close/>
                  </a:path>
                </a:pathLst>
              </a:custGeom>
              <a:solidFill>
                <a:srgbClr val="FFFFFF"/>
              </a:solidFill>
            </p:spPr>
          </p:sp>
          <p:sp>
            <p:nvSpPr>
              <p:cNvPr name="TextBox 8" id="8"/>
              <p:cNvSpPr txBox="true"/>
              <p:nvPr/>
            </p:nvSpPr>
            <p:spPr>
              <a:xfrm>
                <a:off x="0" y="-47625"/>
                <a:ext cx="2023967" cy="64652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793889"/>
              <a:ext cx="22658709" cy="10426975"/>
              <a:chOff x="0" y="0"/>
              <a:chExt cx="4475794" cy="2059649"/>
            </a:xfrm>
          </p:grpSpPr>
          <p:sp>
            <p:nvSpPr>
              <p:cNvPr name="Freeform 10" id="10"/>
              <p:cNvSpPr/>
              <p:nvPr/>
            </p:nvSpPr>
            <p:spPr>
              <a:xfrm flipH="false" flipV="false" rot="0">
                <a:off x="0" y="0"/>
                <a:ext cx="4475795" cy="2059649"/>
              </a:xfrm>
              <a:custGeom>
                <a:avLst/>
                <a:gdLst/>
                <a:ahLst/>
                <a:cxnLst/>
                <a:rect r="r" b="b" t="t" l="l"/>
                <a:pathLst>
                  <a:path h="2059649" w="4475795">
                    <a:moveTo>
                      <a:pt x="23234" y="0"/>
                    </a:moveTo>
                    <a:lnTo>
                      <a:pt x="4452561" y="0"/>
                    </a:lnTo>
                    <a:cubicBezTo>
                      <a:pt x="4458723" y="0"/>
                      <a:pt x="4464633" y="2448"/>
                      <a:pt x="4468990" y="6805"/>
                    </a:cubicBezTo>
                    <a:cubicBezTo>
                      <a:pt x="4473347" y="11162"/>
                      <a:pt x="4475795" y="17072"/>
                      <a:pt x="4475795" y="23234"/>
                    </a:cubicBezTo>
                    <a:lnTo>
                      <a:pt x="4475795" y="2036415"/>
                    </a:lnTo>
                    <a:cubicBezTo>
                      <a:pt x="4475795" y="2049247"/>
                      <a:pt x="4465393" y="2059649"/>
                      <a:pt x="4452561" y="2059649"/>
                    </a:cubicBezTo>
                    <a:lnTo>
                      <a:pt x="23234" y="2059649"/>
                    </a:lnTo>
                    <a:cubicBezTo>
                      <a:pt x="17072" y="2059649"/>
                      <a:pt x="11162" y="2057201"/>
                      <a:pt x="6805" y="2052844"/>
                    </a:cubicBezTo>
                    <a:cubicBezTo>
                      <a:pt x="2448" y="2048487"/>
                      <a:pt x="0" y="2042577"/>
                      <a:pt x="0" y="2036415"/>
                    </a:cubicBezTo>
                    <a:lnTo>
                      <a:pt x="0" y="23234"/>
                    </a:lnTo>
                    <a:cubicBezTo>
                      <a:pt x="0" y="17072"/>
                      <a:pt x="2448" y="11162"/>
                      <a:pt x="6805" y="6805"/>
                    </a:cubicBezTo>
                    <a:cubicBezTo>
                      <a:pt x="11162" y="2448"/>
                      <a:pt x="17072" y="0"/>
                      <a:pt x="23234" y="0"/>
                    </a:cubicBezTo>
                    <a:close/>
                  </a:path>
                </a:pathLst>
              </a:custGeom>
              <a:solidFill>
                <a:srgbClr val="FFFFFF"/>
              </a:solidFill>
            </p:spPr>
          </p:sp>
          <p:sp>
            <p:nvSpPr>
              <p:cNvPr name="TextBox 11" id="11"/>
              <p:cNvSpPr txBox="true"/>
              <p:nvPr/>
            </p:nvSpPr>
            <p:spPr>
              <a:xfrm>
                <a:off x="0" y="-47625"/>
                <a:ext cx="4475794" cy="2107274"/>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9144000" y="408434"/>
            <a:ext cx="2281963" cy="2535515"/>
          </a:xfrm>
          <a:custGeom>
            <a:avLst/>
            <a:gdLst/>
            <a:ahLst/>
            <a:cxnLst/>
            <a:rect r="r" b="b" t="t" l="l"/>
            <a:pathLst>
              <a:path h="2535515" w="2281963">
                <a:moveTo>
                  <a:pt x="0" y="0"/>
                </a:moveTo>
                <a:lnTo>
                  <a:pt x="2281963" y="0"/>
                </a:lnTo>
                <a:lnTo>
                  <a:pt x="2281963" y="2535515"/>
                </a:lnTo>
                <a:lnTo>
                  <a:pt x="0" y="25355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1372640" y="4284439"/>
            <a:ext cx="11621277" cy="1754664"/>
          </a:xfrm>
          <a:prstGeom prst="rect">
            <a:avLst/>
          </a:prstGeom>
        </p:spPr>
        <p:txBody>
          <a:bodyPr anchor="t" rtlCol="false" tIns="0" lIns="0" bIns="0" rIns="0">
            <a:spAutoFit/>
          </a:bodyPr>
          <a:lstStyle/>
          <a:p>
            <a:pPr algn="l">
              <a:lnSpc>
                <a:spcPts val="12900"/>
              </a:lnSpc>
              <a:spcBef>
                <a:spcPct val="0"/>
              </a:spcBef>
            </a:pPr>
            <a:r>
              <a:rPr lang="en-US" b="true" sz="9214">
                <a:solidFill>
                  <a:srgbClr val="000000"/>
                </a:solidFill>
                <a:latin typeface="Univers Heavy"/>
                <a:ea typeface="Univers Heavy"/>
                <a:cs typeface="Univers Heavy"/>
                <a:sym typeface="Univers Heavy"/>
              </a:rPr>
              <a:t>Beyond Diet</a:t>
            </a:r>
          </a:p>
        </p:txBody>
      </p:sp>
      <p:sp>
        <p:nvSpPr>
          <p:cNvPr name="Freeform 14" id="14"/>
          <p:cNvSpPr/>
          <p:nvPr/>
        </p:nvSpPr>
        <p:spPr>
          <a:xfrm flipH="false" flipV="false" rot="-1027181">
            <a:off x="1654979" y="4969976"/>
            <a:ext cx="10545677" cy="4640098"/>
          </a:xfrm>
          <a:custGeom>
            <a:avLst/>
            <a:gdLst/>
            <a:ahLst/>
            <a:cxnLst/>
            <a:rect r="r" b="b" t="t" l="l"/>
            <a:pathLst>
              <a:path h="4640098" w="10545677">
                <a:moveTo>
                  <a:pt x="0" y="0"/>
                </a:moveTo>
                <a:lnTo>
                  <a:pt x="10545678" y="0"/>
                </a:lnTo>
                <a:lnTo>
                  <a:pt x="10545678" y="4640098"/>
                </a:lnTo>
                <a:lnTo>
                  <a:pt x="0" y="46400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5064519">
            <a:off x="1049089" y="5067573"/>
            <a:ext cx="1735216" cy="3773618"/>
          </a:xfrm>
          <a:custGeom>
            <a:avLst/>
            <a:gdLst/>
            <a:ahLst/>
            <a:cxnLst/>
            <a:rect r="r" b="b" t="t" l="l"/>
            <a:pathLst>
              <a:path h="3773618" w="1735216">
                <a:moveTo>
                  <a:pt x="0" y="0"/>
                </a:moveTo>
                <a:lnTo>
                  <a:pt x="1735216" y="0"/>
                </a:lnTo>
                <a:lnTo>
                  <a:pt x="1735216" y="3773618"/>
                </a:lnTo>
                <a:lnTo>
                  <a:pt x="0" y="3773618"/>
                </a:lnTo>
                <a:lnTo>
                  <a:pt x="0" y="0"/>
                </a:lnTo>
                <a:close/>
              </a:path>
            </a:pathLst>
          </a:custGeom>
          <a:blipFill>
            <a:blip r:embed="rId6"/>
            <a:stretch>
              <a:fillRect l="0" t="0" r="0" b="0"/>
            </a:stretch>
          </a:blipFill>
        </p:spPr>
      </p:sp>
      <p:sp>
        <p:nvSpPr>
          <p:cNvPr name="Freeform 16" id="16"/>
          <p:cNvSpPr/>
          <p:nvPr/>
        </p:nvSpPr>
        <p:spPr>
          <a:xfrm flipH="false" flipV="false" rot="0">
            <a:off x="12536963" y="2203578"/>
            <a:ext cx="4722337" cy="7632060"/>
          </a:xfrm>
          <a:custGeom>
            <a:avLst/>
            <a:gdLst/>
            <a:ahLst/>
            <a:cxnLst/>
            <a:rect r="r" b="b" t="t" l="l"/>
            <a:pathLst>
              <a:path h="7632060" w="4722337">
                <a:moveTo>
                  <a:pt x="0" y="0"/>
                </a:moveTo>
                <a:lnTo>
                  <a:pt x="4722337" y="0"/>
                </a:lnTo>
                <a:lnTo>
                  <a:pt x="4722337" y="7632060"/>
                </a:lnTo>
                <a:lnTo>
                  <a:pt x="0" y="7632060"/>
                </a:lnTo>
                <a:lnTo>
                  <a:pt x="0" y="0"/>
                </a:lnTo>
                <a:close/>
              </a:path>
            </a:pathLst>
          </a:custGeom>
          <a:blipFill>
            <a:blip r:embed="rId7"/>
            <a:stretch>
              <a:fillRect l="0" t="0" r="0" b="0"/>
            </a:stretch>
          </a:blipFill>
        </p:spPr>
      </p:sp>
      <p:sp>
        <p:nvSpPr>
          <p:cNvPr name="TextBox 17" id="17"/>
          <p:cNvSpPr txBox="true"/>
          <p:nvPr/>
        </p:nvSpPr>
        <p:spPr>
          <a:xfrm rot="0">
            <a:off x="1372640" y="3714014"/>
            <a:ext cx="10933397" cy="932375"/>
          </a:xfrm>
          <a:prstGeom prst="rect">
            <a:avLst/>
          </a:prstGeom>
        </p:spPr>
        <p:txBody>
          <a:bodyPr anchor="t" rtlCol="false" tIns="0" lIns="0" bIns="0" rIns="0">
            <a:spAutoFit/>
          </a:bodyPr>
          <a:lstStyle/>
          <a:p>
            <a:pPr algn="l">
              <a:lnSpc>
                <a:spcPts val="6871"/>
              </a:lnSpc>
              <a:spcBef>
                <a:spcPct val="0"/>
              </a:spcBef>
            </a:pPr>
            <a:r>
              <a:rPr lang="en-US" b="true" sz="4908">
                <a:solidFill>
                  <a:srgbClr val="BA6A7E"/>
                </a:solidFill>
                <a:latin typeface="Univers Heavy"/>
                <a:ea typeface="Univers Heavy"/>
                <a:cs typeface="Univers Heavy"/>
                <a:sym typeface="Univers Heavy"/>
              </a:rPr>
              <a:t>Sleep, Stress, and Exercise</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49434" y="1454192"/>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65426" y="549324"/>
            <a:ext cx="15893985" cy="9314491"/>
            <a:chOff x="0" y="0"/>
            <a:chExt cx="4186070" cy="2453199"/>
          </a:xfrm>
        </p:grpSpPr>
        <p:sp>
          <p:nvSpPr>
            <p:cNvPr name="Freeform 6" id="6"/>
            <p:cNvSpPr/>
            <p:nvPr/>
          </p:nvSpPr>
          <p:spPr>
            <a:xfrm flipH="false" flipV="false" rot="0">
              <a:off x="0" y="0"/>
              <a:ext cx="4186070" cy="2453199"/>
            </a:xfrm>
            <a:custGeom>
              <a:avLst/>
              <a:gdLst/>
              <a:ahLst/>
              <a:cxnLst/>
              <a:rect r="r" b="b" t="t" l="l"/>
              <a:pathLst>
                <a:path h="2453199" w="4186070">
                  <a:moveTo>
                    <a:pt x="0" y="0"/>
                  </a:moveTo>
                  <a:lnTo>
                    <a:pt x="4186070" y="0"/>
                  </a:lnTo>
                  <a:lnTo>
                    <a:pt x="4186070" y="2453199"/>
                  </a:lnTo>
                  <a:lnTo>
                    <a:pt x="0" y="2453199"/>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86070" cy="2500824"/>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321843" y="746433"/>
            <a:ext cx="12550607" cy="798194"/>
          </a:xfrm>
          <a:prstGeom prst="rect">
            <a:avLst/>
          </a:prstGeom>
        </p:spPr>
        <p:txBody>
          <a:bodyPr anchor="t" rtlCol="false" tIns="0" lIns="0" bIns="0" rIns="0">
            <a:spAutoFit/>
          </a:bodyPr>
          <a:lstStyle/>
          <a:p>
            <a:pPr algn="l">
              <a:lnSpc>
                <a:spcPts val="5880"/>
              </a:lnSpc>
              <a:spcBef>
                <a:spcPct val="0"/>
              </a:spcBef>
            </a:pPr>
            <a:r>
              <a:rPr lang="en-US" b="true" sz="4200">
                <a:solidFill>
                  <a:srgbClr val="000000"/>
                </a:solidFill>
                <a:latin typeface="Univers Bold"/>
                <a:ea typeface="Univers Bold"/>
                <a:cs typeface="Univers Bold"/>
                <a:sym typeface="Univers Bold"/>
              </a:rPr>
              <a:t>Sleep Hygiene </a:t>
            </a:r>
          </a:p>
        </p:txBody>
      </p:sp>
      <p:sp>
        <p:nvSpPr>
          <p:cNvPr name="TextBox 9" id="9"/>
          <p:cNvSpPr txBox="true"/>
          <p:nvPr/>
        </p:nvSpPr>
        <p:spPr>
          <a:xfrm rot="0">
            <a:off x="2321843" y="1663690"/>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Make your Bedroom Cave - Like</a:t>
            </a:r>
          </a:p>
        </p:txBody>
      </p:sp>
      <p:sp>
        <p:nvSpPr>
          <p:cNvPr name="TextBox 10" id="10"/>
          <p:cNvSpPr txBox="true"/>
          <p:nvPr/>
        </p:nvSpPr>
        <p:spPr>
          <a:xfrm rot="0">
            <a:off x="2321843" y="2139940"/>
            <a:ext cx="11257464" cy="1576135"/>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Black out curtains for dark room</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Tape over any small lights in bedroom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Make it cool when going to sleep</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Make it a goal to go to bed around the same time and wake up. </a:t>
            </a:r>
          </a:p>
        </p:txBody>
      </p:sp>
      <p:sp>
        <p:nvSpPr>
          <p:cNvPr name="TextBox 11" id="11"/>
          <p:cNvSpPr txBox="true"/>
          <p:nvPr/>
        </p:nvSpPr>
        <p:spPr>
          <a:xfrm rot="0">
            <a:off x="2321843" y="4010921"/>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Get the Best Sleep of your Life!</a:t>
            </a:r>
          </a:p>
        </p:txBody>
      </p:sp>
      <p:sp>
        <p:nvSpPr>
          <p:cNvPr name="TextBox 12" id="12"/>
          <p:cNvSpPr txBox="true"/>
          <p:nvPr/>
        </p:nvSpPr>
        <p:spPr>
          <a:xfrm rot="0">
            <a:off x="2321843" y="4639571"/>
            <a:ext cx="8115300" cy="4695119"/>
          </a:xfrm>
          <a:prstGeom prst="rect">
            <a:avLst/>
          </a:prstGeom>
        </p:spPr>
        <p:txBody>
          <a:bodyPr anchor="t" rtlCol="false" tIns="0" lIns="0" bIns="0" rIns="0">
            <a:spAutoFit/>
          </a:bodyPr>
          <a:lstStyle/>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Make it a goal to go to bed around the same time and wake up</a:t>
            </a:r>
          </a:p>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No alcohol at least 4 hours before bed or cut back or out</a:t>
            </a:r>
          </a:p>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Cut off caffeine at least by 3 PM, at best by Noon</a:t>
            </a:r>
          </a:p>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Quick to -to sleepy supplements: </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Magnesium Glycinate</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Topical Magnesium</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Saffron</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Rhodiola Rosea</a:t>
            </a:r>
          </a:p>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No phone in your bedroom or 1 hour before bed</a:t>
            </a:r>
          </a:p>
        </p:txBody>
      </p:sp>
      <p:sp>
        <p:nvSpPr>
          <p:cNvPr name="TextBox 13" id="13"/>
          <p:cNvSpPr txBox="true"/>
          <p:nvPr/>
        </p:nvSpPr>
        <p:spPr>
          <a:xfrm rot="0">
            <a:off x="10913975" y="4639571"/>
            <a:ext cx="5576393" cy="4266494"/>
          </a:xfrm>
          <a:prstGeom prst="rect">
            <a:avLst/>
          </a:prstGeom>
        </p:spPr>
        <p:txBody>
          <a:bodyPr anchor="t" rtlCol="false" tIns="0" lIns="0" bIns="0" rIns="0">
            <a:spAutoFit/>
          </a:bodyPr>
          <a:lstStyle/>
          <a:p>
            <a:pPr algn="l" marL="489778" indent="-244889" lvl="1">
              <a:lnSpc>
                <a:spcPts val="3402"/>
              </a:lnSpc>
              <a:buFont typeface="Arial"/>
              <a:buChar char="•"/>
            </a:pPr>
            <a:r>
              <a:rPr lang="en-US" sz="2268">
                <a:solidFill>
                  <a:srgbClr val="000000"/>
                </a:solidFill>
                <a:latin typeface="Canva Sans"/>
                <a:ea typeface="Canva Sans"/>
                <a:cs typeface="Canva Sans"/>
                <a:sym typeface="Canva Sans"/>
              </a:rPr>
              <a:t>Optional</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Blue Light Blocking Glass</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Mouth Tape</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Weighted Blanket</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Nature Sounds</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Certain Scents like forrest smells: Lavender, Jasmine, Sandalwood, Sweet Marjoram, Cedar, Geranium </a:t>
            </a:r>
          </a:p>
          <a:p>
            <a:pPr algn="l" marL="979556" indent="-326519" lvl="2">
              <a:lnSpc>
                <a:spcPts val="3402"/>
              </a:lnSpc>
              <a:buFont typeface="Arial"/>
              <a:buChar char="⚬"/>
            </a:pPr>
            <a:r>
              <a:rPr lang="en-US" sz="2268">
                <a:solidFill>
                  <a:srgbClr val="000000"/>
                </a:solidFill>
                <a:latin typeface="Canva Sans"/>
                <a:ea typeface="Canva Sans"/>
                <a:cs typeface="Canva Sans"/>
                <a:sym typeface="Canva Sans"/>
              </a:rPr>
              <a:t>Calming Sounds</a:t>
            </a:r>
          </a:p>
        </p:txBody>
      </p:sp>
      <p:sp>
        <p:nvSpPr>
          <p:cNvPr name="TextBox 14" id="14"/>
          <p:cNvSpPr txBox="true"/>
          <p:nvPr/>
        </p:nvSpPr>
        <p:spPr>
          <a:xfrm rot="-5400000">
            <a:off x="38489" y="1747827"/>
            <a:ext cx="2097815" cy="755650"/>
          </a:xfrm>
          <a:prstGeom prst="rect">
            <a:avLst/>
          </a:prstGeom>
        </p:spPr>
        <p:txBody>
          <a:bodyPr anchor="t" rtlCol="false" tIns="0" lIns="0" bIns="0" rIns="0">
            <a:spAutoFit/>
          </a:bodyPr>
          <a:lstStyle/>
          <a:p>
            <a:pPr algn="just">
              <a:lnSpc>
                <a:spcPts val="5599"/>
              </a:lnSpc>
            </a:pPr>
            <a:r>
              <a:rPr lang="en-US" b="true" sz="3999" spc="619">
                <a:solidFill>
                  <a:srgbClr val="000000"/>
                </a:solidFill>
                <a:latin typeface="Univers Bold"/>
                <a:ea typeface="Univers Bold"/>
                <a:cs typeface="Univers Bold"/>
                <a:sym typeface="Univers Bold"/>
              </a:rPr>
              <a:t>SLEEP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646984" y="658643"/>
            <a:ext cx="7658711" cy="2273958"/>
            <a:chOff x="0" y="0"/>
            <a:chExt cx="2017109" cy="598903"/>
          </a:xfrm>
        </p:grpSpPr>
        <p:sp>
          <p:nvSpPr>
            <p:cNvPr name="Freeform 3" id="3"/>
            <p:cNvSpPr/>
            <p:nvPr/>
          </p:nvSpPr>
          <p:spPr>
            <a:xfrm flipH="false" flipV="false" rot="0">
              <a:off x="0" y="0"/>
              <a:ext cx="2017109" cy="598902"/>
            </a:xfrm>
            <a:custGeom>
              <a:avLst/>
              <a:gdLst/>
              <a:ahLst/>
              <a:cxnLst/>
              <a:rect r="r" b="b" t="t" l="l"/>
              <a:pathLst>
                <a:path h="598902" w="2017109">
                  <a:moveTo>
                    <a:pt x="51554" y="0"/>
                  </a:moveTo>
                  <a:lnTo>
                    <a:pt x="1965555" y="0"/>
                  </a:lnTo>
                  <a:cubicBezTo>
                    <a:pt x="1994028" y="0"/>
                    <a:pt x="2017109" y="23082"/>
                    <a:pt x="2017109" y="51554"/>
                  </a:cubicBezTo>
                  <a:lnTo>
                    <a:pt x="2017109" y="547348"/>
                  </a:lnTo>
                  <a:cubicBezTo>
                    <a:pt x="2017109" y="561021"/>
                    <a:pt x="2011677" y="574134"/>
                    <a:pt x="2002009" y="583803"/>
                  </a:cubicBezTo>
                  <a:cubicBezTo>
                    <a:pt x="1992341" y="593471"/>
                    <a:pt x="1979228" y="598902"/>
                    <a:pt x="1965555" y="598902"/>
                  </a:cubicBezTo>
                  <a:lnTo>
                    <a:pt x="51554" y="598902"/>
                  </a:lnTo>
                  <a:cubicBezTo>
                    <a:pt x="23082" y="598902"/>
                    <a:pt x="0" y="575821"/>
                    <a:pt x="0" y="547348"/>
                  </a:cubicBezTo>
                  <a:lnTo>
                    <a:pt x="0" y="51554"/>
                  </a:lnTo>
                  <a:cubicBezTo>
                    <a:pt x="0" y="23082"/>
                    <a:pt x="23082" y="0"/>
                    <a:pt x="51554" y="0"/>
                  </a:cubicBezTo>
                  <a:close/>
                </a:path>
              </a:pathLst>
            </a:custGeom>
            <a:solidFill>
              <a:srgbClr val="FFD8DC"/>
            </a:solidFill>
          </p:spPr>
        </p:sp>
        <p:sp>
          <p:nvSpPr>
            <p:cNvPr name="TextBox 4" id="4"/>
            <p:cNvSpPr txBox="true"/>
            <p:nvPr/>
          </p:nvSpPr>
          <p:spPr>
            <a:xfrm>
              <a:off x="0" y="-47625"/>
              <a:ext cx="2017109" cy="64652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1795622"/>
            <a:ext cx="17162807" cy="8065342"/>
            <a:chOff x="0" y="0"/>
            <a:chExt cx="4520245" cy="2124205"/>
          </a:xfrm>
        </p:grpSpPr>
        <p:sp>
          <p:nvSpPr>
            <p:cNvPr name="Freeform 6" id="6"/>
            <p:cNvSpPr/>
            <p:nvPr/>
          </p:nvSpPr>
          <p:spPr>
            <a:xfrm flipH="false" flipV="false" rot="0">
              <a:off x="0" y="0"/>
              <a:ext cx="4520245" cy="2124205"/>
            </a:xfrm>
            <a:custGeom>
              <a:avLst/>
              <a:gdLst/>
              <a:ahLst/>
              <a:cxnLst/>
              <a:rect r="r" b="b" t="t" l="l"/>
              <a:pathLst>
                <a:path h="2124205" w="4520245">
                  <a:moveTo>
                    <a:pt x="23005" y="0"/>
                  </a:moveTo>
                  <a:lnTo>
                    <a:pt x="4497240" y="0"/>
                  </a:lnTo>
                  <a:cubicBezTo>
                    <a:pt x="4503341" y="0"/>
                    <a:pt x="4509193" y="2424"/>
                    <a:pt x="4513507" y="6738"/>
                  </a:cubicBezTo>
                  <a:cubicBezTo>
                    <a:pt x="4517822" y="11052"/>
                    <a:pt x="4520245" y="16904"/>
                    <a:pt x="4520245" y="23005"/>
                  </a:cubicBezTo>
                  <a:lnTo>
                    <a:pt x="4520245" y="2101200"/>
                  </a:lnTo>
                  <a:cubicBezTo>
                    <a:pt x="4520245" y="2113905"/>
                    <a:pt x="4509946" y="2124205"/>
                    <a:pt x="4497240" y="2124205"/>
                  </a:cubicBezTo>
                  <a:lnTo>
                    <a:pt x="23005" y="2124205"/>
                  </a:lnTo>
                  <a:cubicBezTo>
                    <a:pt x="10300" y="2124205"/>
                    <a:pt x="0" y="2113905"/>
                    <a:pt x="0" y="2101200"/>
                  </a:cubicBezTo>
                  <a:lnTo>
                    <a:pt x="0" y="23005"/>
                  </a:lnTo>
                  <a:cubicBezTo>
                    <a:pt x="0" y="10300"/>
                    <a:pt x="10300" y="0"/>
                    <a:pt x="23005" y="0"/>
                  </a:cubicBezTo>
                  <a:close/>
                </a:path>
              </a:pathLst>
            </a:custGeom>
            <a:solidFill>
              <a:srgbClr val="FFFFFF"/>
            </a:solidFill>
          </p:spPr>
        </p:sp>
        <p:sp>
          <p:nvSpPr>
            <p:cNvPr name="TextBox 7" id="7"/>
            <p:cNvSpPr txBox="true"/>
            <p:nvPr/>
          </p:nvSpPr>
          <p:spPr>
            <a:xfrm>
              <a:off x="0" y="-47625"/>
              <a:ext cx="4520245" cy="217183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5016163" y="517306"/>
            <a:ext cx="2096880" cy="1512375"/>
          </a:xfrm>
          <a:custGeom>
            <a:avLst/>
            <a:gdLst/>
            <a:ahLst/>
            <a:cxnLst/>
            <a:rect r="r" b="b" t="t" l="l"/>
            <a:pathLst>
              <a:path h="1512375" w="2096880">
                <a:moveTo>
                  <a:pt x="0" y="0"/>
                </a:moveTo>
                <a:lnTo>
                  <a:pt x="2096880" y="0"/>
                </a:lnTo>
                <a:lnTo>
                  <a:pt x="2096880" y="1512375"/>
                </a:lnTo>
                <a:lnTo>
                  <a:pt x="0" y="1512375"/>
                </a:lnTo>
                <a:lnTo>
                  <a:pt x="0" y="0"/>
                </a:lnTo>
                <a:close/>
              </a:path>
            </a:pathLst>
          </a:custGeom>
          <a:blipFill>
            <a:blip r:embed="rId3"/>
            <a:stretch>
              <a:fillRect l="0" t="0" r="0" b="0"/>
            </a:stretch>
          </a:blipFill>
        </p:spPr>
      </p:sp>
      <p:sp>
        <p:nvSpPr>
          <p:cNvPr name="Freeform 9" id="9"/>
          <p:cNvSpPr/>
          <p:nvPr/>
        </p:nvSpPr>
        <p:spPr>
          <a:xfrm flipH="false" flipV="false" rot="0">
            <a:off x="6659624" y="836487"/>
            <a:ext cx="1093696" cy="835310"/>
          </a:xfrm>
          <a:custGeom>
            <a:avLst/>
            <a:gdLst/>
            <a:ahLst/>
            <a:cxnLst/>
            <a:rect r="r" b="b" t="t" l="l"/>
            <a:pathLst>
              <a:path h="835310" w="1093696">
                <a:moveTo>
                  <a:pt x="0" y="0"/>
                </a:moveTo>
                <a:lnTo>
                  <a:pt x="1093695" y="0"/>
                </a:lnTo>
                <a:lnTo>
                  <a:pt x="1093695" y="835310"/>
                </a:lnTo>
                <a:lnTo>
                  <a:pt x="0" y="8353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10754991" y="2029681"/>
            <a:ext cx="6358052" cy="7553701"/>
            <a:chOff x="0" y="0"/>
            <a:chExt cx="8477403" cy="10071602"/>
          </a:xfrm>
        </p:grpSpPr>
        <p:sp>
          <p:nvSpPr>
            <p:cNvPr name="Freeform 11" id="11"/>
            <p:cNvSpPr/>
            <p:nvPr/>
          </p:nvSpPr>
          <p:spPr>
            <a:xfrm flipH="false" flipV="false" rot="0">
              <a:off x="1244531" y="653337"/>
              <a:ext cx="6459148" cy="9418264"/>
            </a:xfrm>
            <a:custGeom>
              <a:avLst/>
              <a:gdLst/>
              <a:ahLst/>
              <a:cxnLst/>
              <a:rect r="r" b="b" t="t" l="l"/>
              <a:pathLst>
                <a:path h="9418264" w="6459148">
                  <a:moveTo>
                    <a:pt x="0" y="0"/>
                  </a:moveTo>
                  <a:lnTo>
                    <a:pt x="6459148" y="0"/>
                  </a:lnTo>
                  <a:lnTo>
                    <a:pt x="6459148" y="9418265"/>
                  </a:lnTo>
                  <a:lnTo>
                    <a:pt x="0" y="9418265"/>
                  </a:lnTo>
                  <a:lnTo>
                    <a:pt x="0" y="0"/>
                  </a:lnTo>
                  <a:close/>
                </a:path>
              </a:pathLst>
            </a:custGeom>
            <a:blipFill>
              <a:blip r:embed="rId6"/>
              <a:stretch>
                <a:fillRect l="0" t="0" r="0" b="0"/>
              </a:stretch>
            </a:blipFill>
          </p:spPr>
        </p:sp>
        <p:sp>
          <p:nvSpPr>
            <p:cNvPr name="Freeform 12" id="12"/>
            <p:cNvSpPr/>
            <p:nvPr/>
          </p:nvSpPr>
          <p:spPr>
            <a:xfrm flipH="false" flipV="false" rot="0">
              <a:off x="0" y="0"/>
              <a:ext cx="3057843" cy="3319233"/>
            </a:xfrm>
            <a:custGeom>
              <a:avLst/>
              <a:gdLst/>
              <a:ahLst/>
              <a:cxnLst/>
              <a:rect r="r" b="b" t="t" l="l"/>
              <a:pathLst>
                <a:path h="3319233" w="3057843">
                  <a:moveTo>
                    <a:pt x="0" y="0"/>
                  </a:moveTo>
                  <a:lnTo>
                    <a:pt x="3057843" y="0"/>
                  </a:lnTo>
                  <a:lnTo>
                    <a:pt x="3057843" y="3319233"/>
                  </a:lnTo>
                  <a:lnTo>
                    <a:pt x="0" y="3319233"/>
                  </a:lnTo>
                  <a:lnTo>
                    <a:pt x="0" y="0"/>
                  </a:lnTo>
                  <a:close/>
                </a:path>
              </a:pathLst>
            </a:custGeom>
            <a:blipFill>
              <a:blip r:embed="rId7"/>
              <a:stretch>
                <a:fillRect l="0" t="0" r="0" b="0"/>
              </a:stretch>
            </a:blipFill>
          </p:spPr>
        </p:sp>
        <p:sp>
          <p:nvSpPr>
            <p:cNvPr name="Freeform 13" id="13"/>
            <p:cNvSpPr/>
            <p:nvPr/>
          </p:nvSpPr>
          <p:spPr>
            <a:xfrm flipH="false" flipV="false" rot="0">
              <a:off x="6921474" y="346163"/>
              <a:ext cx="1555929" cy="3432197"/>
            </a:xfrm>
            <a:custGeom>
              <a:avLst/>
              <a:gdLst/>
              <a:ahLst/>
              <a:cxnLst/>
              <a:rect r="r" b="b" t="t" l="l"/>
              <a:pathLst>
                <a:path h="3432197" w="1555929">
                  <a:moveTo>
                    <a:pt x="0" y="0"/>
                  </a:moveTo>
                  <a:lnTo>
                    <a:pt x="1555929" y="0"/>
                  </a:lnTo>
                  <a:lnTo>
                    <a:pt x="1555929" y="3432196"/>
                  </a:lnTo>
                  <a:lnTo>
                    <a:pt x="0" y="3432196"/>
                  </a:lnTo>
                  <a:lnTo>
                    <a:pt x="0" y="0"/>
                  </a:lnTo>
                  <a:close/>
                </a:path>
              </a:pathLst>
            </a:custGeom>
            <a:blipFill>
              <a:blip r:embed="rId8"/>
              <a:stretch>
                <a:fillRect l="0" t="0" r="0" b="0"/>
              </a:stretch>
            </a:blipFill>
          </p:spPr>
        </p:sp>
        <p:sp>
          <p:nvSpPr>
            <p:cNvPr name="Freeform 14" id="14"/>
            <p:cNvSpPr/>
            <p:nvPr/>
          </p:nvSpPr>
          <p:spPr>
            <a:xfrm flipH="false" flipV="false" rot="0">
              <a:off x="352292" y="6954115"/>
              <a:ext cx="1784479" cy="2718735"/>
            </a:xfrm>
            <a:custGeom>
              <a:avLst/>
              <a:gdLst/>
              <a:ahLst/>
              <a:cxnLst/>
              <a:rect r="r" b="b" t="t" l="l"/>
              <a:pathLst>
                <a:path h="2718735" w="1784479">
                  <a:moveTo>
                    <a:pt x="0" y="0"/>
                  </a:moveTo>
                  <a:lnTo>
                    <a:pt x="1784478" y="0"/>
                  </a:lnTo>
                  <a:lnTo>
                    <a:pt x="1784478" y="2718735"/>
                  </a:lnTo>
                  <a:lnTo>
                    <a:pt x="0" y="271873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15" id="15"/>
          <p:cNvSpPr txBox="true"/>
          <p:nvPr/>
        </p:nvSpPr>
        <p:spPr>
          <a:xfrm rot="0">
            <a:off x="1397950" y="643097"/>
            <a:ext cx="3713374" cy="1152525"/>
          </a:xfrm>
          <a:prstGeom prst="rect">
            <a:avLst/>
          </a:prstGeom>
        </p:spPr>
        <p:txBody>
          <a:bodyPr anchor="t" rtlCol="false" tIns="0" lIns="0" bIns="0" rIns="0">
            <a:spAutoFit/>
          </a:bodyPr>
          <a:lstStyle/>
          <a:p>
            <a:pPr algn="l">
              <a:lnSpc>
                <a:spcPts val="8400"/>
              </a:lnSpc>
              <a:spcBef>
                <a:spcPct val="0"/>
              </a:spcBef>
            </a:pPr>
            <a:r>
              <a:rPr lang="en-US" b="true" sz="6000">
                <a:solidFill>
                  <a:srgbClr val="000000"/>
                </a:solidFill>
                <a:latin typeface="Univers Bold"/>
                <a:ea typeface="Univers Bold"/>
                <a:cs typeface="Univers Bold"/>
                <a:sym typeface="Univers Bold"/>
              </a:rPr>
              <a:t>STRESS</a:t>
            </a:r>
          </a:p>
        </p:txBody>
      </p:sp>
      <p:sp>
        <p:nvSpPr>
          <p:cNvPr name="TextBox 16" id="16"/>
          <p:cNvSpPr txBox="true"/>
          <p:nvPr/>
        </p:nvSpPr>
        <p:spPr>
          <a:xfrm rot="0">
            <a:off x="1269735" y="2462534"/>
            <a:ext cx="3698081" cy="481330"/>
          </a:xfrm>
          <a:prstGeom prst="rect">
            <a:avLst/>
          </a:prstGeom>
        </p:spPr>
        <p:txBody>
          <a:bodyPr anchor="t" rtlCol="false" tIns="0" lIns="0" bIns="0" rIns="0">
            <a:spAutoFit/>
          </a:bodyPr>
          <a:lstStyle/>
          <a:p>
            <a:pPr algn="ctr">
              <a:lnSpc>
                <a:spcPts val="3920"/>
              </a:lnSpc>
            </a:pPr>
            <a:r>
              <a:rPr lang="en-US" sz="2800">
                <a:solidFill>
                  <a:srgbClr val="35CF35"/>
                </a:solidFill>
                <a:latin typeface="Canva Sans"/>
                <a:ea typeface="Canva Sans"/>
                <a:cs typeface="Canva Sans"/>
                <a:sym typeface="Canva Sans"/>
              </a:rPr>
              <a:t>What is the HPA Axis?</a:t>
            </a:r>
          </a:p>
        </p:txBody>
      </p:sp>
      <p:sp>
        <p:nvSpPr>
          <p:cNvPr name="TextBox 17" id="17"/>
          <p:cNvSpPr txBox="true"/>
          <p:nvPr/>
        </p:nvSpPr>
        <p:spPr>
          <a:xfrm rot="0">
            <a:off x="1269735" y="2941419"/>
            <a:ext cx="9639394" cy="2318385"/>
          </a:xfrm>
          <a:prstGeom prst="rect">
            <a:avLst/>
          </a:prstGeom>
        </p:spPr>
        <p:txBody>
          <a:bodyPr anchor="t" rtlCol="false" tIns="0" lIns="0" bIns="0" rIns="0">
            <a:spAutoFit/>
          </a:bodyPr>
          <a:lstStyle/>
          <a:p>
            <a:pPr algn="l">
              <a:lnSpc>
                <a:spcPts val="3600"/>
              </a:lnSpc>
            </a:pPr>
            <a:r>
              <a:rPr lang="en-US" sz="2400" b="true">
                <a:solidFill>
                  <a:srgbClr val="000000"/>
                </a:solidFill>
                <a:latin typeface="Univers Bold"/>
                <a:ea typeface="Univers Bold"/>
                <a:cs typeface="Univers Bold"/>
                <a:sym typeface="Univers Bold"/>
              </a:rPr>
              <a:t>Hypothalamus</a:t>
            </a:r>
            <a:r>
              <a:rPr lang="en-US" sz="2400">
                <a:solidFill>
                  <a:srgbClr val="000000"/>
                </a:solidFill>
                <a:latin typeface="Univers"/>
                <a:ea typeface="Univers"/>
                <a:cs typeface="Univers"/>
                <a:sym typeface="Univers"/>
              </a:rPr>
              <a:t> (Brain + Endocrine System) Head Coach!</a:t>
            </a:r>
          </a:p>
          <a:p>
            <a:pPr algn="l">
              <a:lnSpc>
                <a:spcPts val="3600"/>
              </a:lnSpc>
            </a:pPr>
            <a:r>
              <a:rPr lang="en-US" sz="2400" b="true">
                <a:solidFill>
                  <a:srgbClr val="000000"/>
                </a:solidFill>
                <a:latin typeface="Univers Bold"/>
                <a:ea typeface="Univers Bold"/>
                <a:cs typeface="Univers Bold"/>
                <a:sym typeface="Univers Bold"/>
              </a:rPr>
              <a:t>Pituitary Gland</a:t>
            </a:r>
            <a:r>
              <a:rPr lang="en-US" sz="2400">
                <a:solidFill>
                  <a:srgbClr val="000000"/>
                </a:solidFill>
                <a:latin typeface="Univers"/>
                <a:ea typeface="Univers"/>
                <a:cs typeface="Univers"/>
                <a:sym typeface="Univers"/>
              </a:rPr>
              <a:t> (Regulate growth, metabolism and reproduction) Head Coach!</a:t>
            </a:r>
          </a:p>
          <a:p>
            <a:pPr algn="l">
              <a:lnSpc>
                <a:spcPts val="3600"/>
              </a:lnSpc>
            </a:pPr>
            <a:r>
              <a:rPr lang="en-US" sz="2400" b="true">
                <a:solidFill>
                  <a:srgbClr val="000000"/>
                </a:solidFill>
                <a:latin typeface="Univers Bold"/>
                <a:ea typeface="Univers Bold"/>
                <a:cs typeface="Univers Bold"/>
                <a:sym typeface="Univers Bold"/>
              </a:rPr>
              <a:t>Adrenal Glands</a:t>
            </a:r>
            <a:r>
              <a:rPr lang="en-US" sz="2400">
                <a:solidFill>
                  <a:srgbClr val="000000"/>
                </a:solidFill>
                <a:latin typeface="Univers"/>
                <a:ea typeface="Univers"/>
                <a:cs typeface="Univers"/>
                <a:sym typeface="Univers"/>
              </a:rPr>
              <a:t> (Cortisol, adrenaline and sex hormones) Head Coach!</a:t>
            </a:r>
          </a:p>
        </p:txBody>
      </p:sp>
      <p:sp>
        <p:nvSpPr>
          <p:cNvPr name="TextBox 18" id="18"/>
          <p:cNvSpPr txBox="true"/>
          <p:nvPr/>
        </p:nvSpPr>
        <p:spPr>
          <a:xfrm rot="0">
            <a:off x="1269506" y="5570203"/>
            <a:ext cx="7683636" cy="481330"/>
          </a:xfrm>
          <a:prstGeom prst="rect">
            <a:avLst/>
          </a:prstGeom>
        </p:spPr>
        <p:txBody>
          <a:bodyPr anchor="t" rtlCol="false" tIns="0" lIns="0" bIns="0" rIns="0">
            <a:spAutoFit/>
          </a:bodyPr>
          <a:lstStyle/>
          <a:p>
            <a:pPr algn="l">
              <a:lnSpc>
                <a:spcPts val="3920"/>
              </a:lnSpc>
            </a:pPr>
            <a:r>
              <a:rPr lang="en-US" sz="2800">
                <a:solidFill>
                  <a:srgbClr val="35CF35"/>
                </a:solidFill>
                <a:latin typeface="Canva Sans"/>
                <a:ea typeface="Canva Sans"/>
                <a:cs typeface="Canva Sans"/>
                <a:sym typeface="Canva Sans"/>
              </a:rPr>
              <a:t>HPA - Dysfunction</a:t>
            </a:r>
          </a:p>
        </p:txBody>
      </p:sp>
      <p:sp>
        <p:nvSpPr>
          <p:cNvPr name="TextBox 19" id="19"/>
          <p:cNvSpPr txBox="true"/>
          <p:nvPr/>
        </p:nvSpPr>
        <p:spPr>
          <a:xfrm rot="0">
            <a:off x="1269735" y="6051533"/>
            <a:ext cx="9353138" cy="3232785"/>
          </a:xfrm>
          <a:prstGeom prst="rect">
            <a:avLst/>
          </a:prstGeom>
        </p:spPr>
        <p:txBody>
          <a:bodyPr anchor="t" rtlCol="false" tIns="0" lIns="0" bIns="0" rIns="0">
            <a:spAutoFit/>
          </a:bodyPr>
          <a:lstStyle/>
          <a:p>
            <a:pPr algn="l">
              <a:lnSpc>
                <a:spcPts val="3600"/>
              </a:lnSpc>
            </a:pPr>
            <a:r>
              <a:rPr lang="en-US" sz="2400" b="true">
                <a:solidFill>
                  <a:srgbClr val="000000"/>
                </a:solidFill>
                <a:latin typeface="Univers Bold"/>
                <a:ea typeface="Univers Bold"/>
                <a:cs typeface="Univers Bold"/>
                <a:sym typeface="Univers Bold"/>
              </a:rPr>
              <a:t>Digestive Hormones</a:t>
            </a:r>
            <a:r>
              <a:rPr lang="en-US" sz="2400">
                <a:solidFill>
                  <a:srgbClr val="000000"/>
                </a:solidFill>
                <a:latin typeface="Univers Light"/>
                <a:ea typeface="Univers Light"/>
                <a:cs typeface="Univers Light"/>
                <a:sym typeface="Univers Light"/>
              </a:rPr>
              <a:t> (special teams) - Stomach, SI, Pancreas (coach)</a:t>
            </a:r>
          </a:p>
          <a:p>
            <a:pPr algn="l">
              <a:lnSpc>
                <a:spcPts val="3600"/>
              </a:lnSpc>
            </a:pPr>
            <a:r>
              <a:rPr lang="en-US" sz="2400" b="true">
                <a:solidFill>
                  <a:srgbClr val="000000"/>
                </a:solidFill>
                <a:latin typeface="Univers Bold"/>
                <a:ea typeface="Univers Bold"/>
                <a:cs typeface="Univers Bold"/>
                <a:sym typeface="Univers Bold"/>
              </a:rPr>
              <a:t>Sex Hormones</a:t>
            </a:r>
            <a:r>
              <a:rPr lang="en-US" sz="2400">
                <a:solidFill>
                  <a:srgbClr val="000000"/>
                </a:solidFill>
                <a:latin typeface="Univers Light"/>
                <a:ea typeface="Univers Light"/>
                <a:cs typeface="Univers Light"/>
                <a:sym typeface="Univers Light"/>
              </a:rPr>
              <a:t> (special teams) - Ovaries + Assistants (coach)</a:t>
            </a:r>
          </a:p>
          <a:p>
            <a:pPr algn="l">
              <a:lnSpc>
                <a:spcPts val="3600"/>
              </a:lnSpc>
            </a:pPr>
            <a:r>
              <a:rPr lang="en-US" sz="2400" b="true">
                <a:solidFill>
                  <a:srgbClr val="000000"/>
                </a:solidFill>
                <a:latin typeface="Univers Bold"/>
                <a:ea typeface="Univers Bold"/>
                <a:cs typeface="Univers Bold"/>
                <a:sym typeface="Univers Bold"/>
              </a:rPr>
              <a:t>Thyroid Hormones</a:t>
            </a:r>
            <a:r>
              <a:rPr lang="en-US" sz="2400">
                <a:solidFill>
                  <a:srgbClr val="000000"/>
                </a:solidFill>
                <a:latin typeface="Univers Light"/>
                <a:ea typeface="Univers Light"/>
                <a:cs typeface="Univers Light"/>
                <a:sym typeface="Univers Light"/>
              </a:rPr>
              <a:t> (special teams) - Thyroid gland + Activation Assistants (coach)</a:t>
            </a:r>
          </a:p>
          <a:p>
            <a:pPr algn="l">
              <a:lnSpc>
                <a:spcPts val="3600"/>
              </a:lnSpc>
            </a:pPr>
            <a:r>
              <a:rPr lang="en-US" sz="2400" b="true">
                <a:solidFill>
                  <a:srgbClr val="000000"/>
                </a:solidFill>
                <a:latin typeface="Univers Bold"/>
                <a:ea typeface="Univers Bold"/>
                <a:cs typeface="Univers Bold"/>
                <a:sym typeface="Univers Bold"/>
              </a:rPr>
              <a:t>Stress hormone</a:t>
            </a:r>
            <a:r>
              <a:rPr lang="en-US" sz="2400">
                <a:solidFill>
                  <a:srgbClr val="000000"/>
                </a:solidFill>
                <a:latin typeface="Univers Light"/>
                <a:ea typeface="Univers Light"/>
                <a:cs typeface="Univers Light"/>
                <a:sym typeface="Univers Light"/>
              </a:rPr>
              <a:t> (special teams) - Adrenal Gland + Adrenal Coaches (coach)</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15371" y="499305"/>
            <a:ext cx="16127404" cy="9238371"/>
            <a:chOff x="0" y="0"/>
            <a:chExt cx="4247547" cy="2433151"/>
          </a:xfrm>
        </p:grpSpPr>
        <p:sp>
          <p:nvSpPr>
            <p:cNvPr name="Freeform 6" id="6"/>
            <p:cNvSpPr/>
            <p:nvPr/>
          </p:nvSpPr>
          <p:spPr>
            <a:xfrm flipH="false" flipV="false" rot="0">
              <a:off x="0" y="0"/>
              <a:ext cx="4247547" cy="2433151"/>
            </a:xfrm>
            <a:custGeom>
              <a:avLst/>
              <a:gdLst/>
              <a:ahLst/>
              <a:cxnLst/>
              <a:rect r="r" b="b" t="t" l="l"/>
              <a:pathLst>
                <a:path h="2433151" w="4247547">
                  <a:moveTo>
                    <a:pt x="0" y="0"/>
                  </a:moveTo>
                  <a:lnTo>
                    <a:pt x="4247547" y="0"/>
                  </a:lnTo>
                  <a:lnTo>
                    <a:pt x="4247547"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47547" cy="2480776"/>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212909" y="1162083"/>
            <a:ext cx="3563209" cy="3451858"/>
          </a:xfrm>
          <a:custGeom>
            <a:avLst/>
            <a:gdLst/>
            <a:ahLst/>
            <a:cxnLst/>
            <a:rect r="r" b="b" t="t" l="l"/>
            <a:pathLst>
              <a:path h="3451858" w="3563209">
                <a:moveTo>
                  <a:pt x="0" y="0"/>
                </a:moveTo>
                <a:lnTo>
                  <a:pt x="3563209" y="0"/>
                </a:lnTo>
                <a:lnTo>
                  <a:pt x="3563209" y="3451858"/>
                </a:lnTo>
                <a:lnTo>
                  <a:pt x="0" y="3451858"/>
                </a:lnTo>
                <a:lnTo>
                  <a:pt x="0" y="0"/>
                </a:lnTo>
                <a:close/>
              </a:path>
            </a:pathLst>
          </a:custGeom>
          <a:blipFill>
            <a:blip r:embed="rId2"/>
            <a:stretch>
              <a:fillRect l="0" t="0" r="0" b="0"/>
            </a:stretch>
          </a:blipFill>
        </p:spPr>
      </p:sp>
      <p:sp>
        <p:nvSpPr>
          <p:cNvPr name="TextBox 9" id="9"/>
          <p:cNvSpPr txBox="true"/>
          <p:nvPr/>
        </p:nvSpPr>
        <p:spPr>
          <a:xfrm rot="0">
            <a:off x="2095761" y="2754662"/>
            <a:ext cx="11257464" cy="6206490"/>
          </a:xfrm>
          <a:prstGeom prst="rect">
            <a:avLst/>
          </a:prstGeom>
        </p:spPr>
        <p:txBody>
          <a:bodyPr anchor="t" rtlCol="false" tIns="0" lIns="0" bIns="0" rIns="0">
            <a:spAutoFit/>
          </a:bodyPr>
          <a:lstStyle/>
          <a:p>
            <a:pPr algn="l">
              <a:lnSpc>
                <a:spcPts val="3900"/>
              </a:lnSpc>
            </a:pPr>
            <a:r>
              <a:rPr lang="en-US" sz="2600">
                <a:solidFill>
                  <a:srgbClr val="000000"/>
                </a:solidFill>
                <a:latin typeface="Univers"/>
                <a:ea typeface="Univers"/>
                <a:cs typeface="Univers"/>
                <a:sym typeface="Univers"/>
              </a:rPr>
              <a:t>The HPA is the body’s stress system. The Hypothalamus, the main regulatory center of the brain, senses stress. </a:t>
            </a:r>
          </a:p>
          <a:p>
            <a:pPr algn="l">
              <a:lnSpc>
                <a:spcPts val="1800"/>
              </a:lnSpc>
            </a:pPr>
          </a:p>
          <a:p>
            <a:pPr algn="l" marL="561341" indent="-280670" lvl="1">
              <a:lnSpc>
                <a:spcPts val="3900"/>
              </a:lnSpc>
              <a:buFont typeface="Arial"/>
              <a:buChar char="•"/>
            </a:pPr>
            <a:r>
              <a:rPr lang="en-US" sz="2600">
                <a:solidFill>
                  <a:srgbClr val="000000"/>
                </a:solidFill>
                <a:latin typeface="Univers"/>
                <a:ea typeface="Univers"/>
                <a:cs typeface="Univers"/>
                <a:sym typeface="Univers"/>
              </a:rPr>
              <a:t>When it does, it releases a hormone to the pituitary gland, a gland in the brain that controls hormone function in the body.</a:t>
            </a:r>
          </a:p>
          <a:p>
            <a:pPr algn="l" marL="561341" indent="-280670" lvl="1">
              <a:lnSpc>
                <a:spcPts val="3900"/>
              </a:lnSpc>
              <a:buFont typeface="Arial"/>
              <a:buChar char="•"/>
            </a:pPr>
            <a:r>
              <a:rPr lang="en-US" sz="2600">
                <a:solidFill>
                  <a:srgbClr val="000000"/>
                </a:solidFill>
                <a:latin typeface="Univers"/>
                <a:ea typeface="Univers"/>
                <a:cs typeface="Univers"/>
                <a:sym typeface="Univers"/>
              </a:rPr>
              <a:t>The pituitary gland will then release a hormone that signals the adrenal glands that we are under stress, including cortisol. </a:t>
            </a:r>
          </a:p>
          <a:p>
            <a:pPr algn="l" marL="561341" indent="-280670" lvl="1">
              <a:lnSpc>
                <a:spcPts val="3900"/>
              </a:lnSpc>
              <a:buFont typeface="Arial"/>
              <a:buChar char="•"/>
            </a:pPr>
            <a:r>
              <a:rPr lang="en-US" sz="2600">
                <a:solidFill>
                  <a:srgbClr val="000000"/>
                </a:solidFill>
                <a:latin typeface="Univers"/>
                <a:ea typeface="Univers"/>
                <a:cs typeface="Univers"/>
                <a:sym typeface="Univers"/>
              </a:rPr>
              <a:t>Cortisol affects various metabolic functions, includes blood pressure and blood sugar. It also has a significant effect on the GI (decreased stomach emptying, diarrhea and increased sensitivity. </a:t>
            </a:r>
          </a:p>
          <a:p>
            <a:pPr algn="l" marL="561341" indent="-280670" lvl="1">
              <a:lnSpc>
                <a:spcPts val="3900"/>
              </a:lnSpc>
              <a:buFont typeface="Arial"/>
              <a:buChar char="•"/>
            </a:pPr>
            <a:r>
              <a:rPr lang="en-US" sz="2600">
                <a:solidFill>
                  <a:srgbClr val="000000"/>
                </a:solidFill>
                <a:latin typeface="Univers"/>
                <a:ea typeface="Univers"/>
                <a:cs typeface="Univers"/>
                <a:sym typeface="Univers"/>
              </a:rPr>
              <a:t>“</a:t>
            </a:r>
            <a:r>
              <a:rPr lang="en-US" b="true" sz="2600">
                <a:solidFill>
                  <a:srgbClr val="000000"/>
                </a:solidFill>
                <a:latin typeface="Univers Bold"/>
                <a:ea typeface="Univers Bold"/>
                <a:cs typeface="Univers Bold"/>
                <a:sym typeface="Univers Bold"/>
              </a:rPr>
              <a:t>Leaky Gut</a:t>
            </a:r>
            <a:r>
              <a:rPr lang="en-US" sz="2600">
                <a:solidFill>
                  <a:srgbClr val="000000"/>
                </a:solidFill>
                <a:latin typeface="Univers"/>
                <a:ea typeface="Univers"/>
                <a:cs typeface="Univers"/>
                <a:sym typeface="Univers"/>
              </a:rPr>
              <a:t>” may be another result of stress. </a:t>
            </a:r>
          </a:p>
          <a:p>
            <a:pPr algn="l" marL="561341" indent="-280670" lvl="1">
              <a:lnSpc>
                <a:spcPts val="3900"/>
              </a:lnSpc>
              <a:buFont typeface="Arial"/>
              <a:buChar char="•"/>
            </a:pPr>
            <a:r>
              <a:rPr lang="en-US" sz="2600">
                <a:solidFill>
                  <a:srgbClr val="000000"/>
                </a:solidFill>
                <a:latin typeface="Univers"/>
                <a:ea typeface="Univers"/>
                <a:cs typeface="Univers"/>
                <a:sym typeface="Univers"/>
              </a:rPr>
              <a:t>High stress levels can be an attributing factor in the development of </a:t>
            </a:r>
            <a:r>
              <a:rPr lang="en-US" b="true" sz="2600">
                <a:solidFill>
                  <a:srgbClr val="000000"/>
                </a:solidFill>
                <a:latin typeface="Univers Bold"/>
                <a:ea typeface="Univers Bold"/>
                <a:cs typeface="Univers Bold"/>
                <a:sym typeface="Univers Bold"/>
              </a:rPr>
              <a:t>“SIBO”</a:t>
            </a:r>
          </a:p>
        </p:txBody>
      </p:sp>
      <p:sp>
        <p:nvSpPr>
          <p:cNvPr name="TextBox 10" id="10"/>
          <p:cNvSpPr txBox="true"/>
          <p:nvPr/>
        </p:nvSpPr>
        <p:spPr>
          <a:xfrm rot="0">
            <a:off x="2095761" y="990633"/>
            <a:ext cx="12550607" cy="840740"/>
          </a:xfrm>
          <a:prstGeom prst="rect">
            <a:avLst/>
          </a:prstGeom>
        </p:spPr>
        <p:txBody>
          <a:bodyPr anchor="t" rtlCol="false" tIns="0" lIns="0" bIns="0" rIns="0">
            <a:spAutoFit/>
          </a:bodyPr>
          <a:lstStyle/>
          <a:p>
            <a:pPr algn="l">
              <a:lnSpc>
                <a:spcPts val="6160"/>
              </a:lnSpc>
              <a:spcBef>
                <a:spcPct val="0"/>
              </a:spcBef>
            </a:pPr>
            <a:r>
              <a:rPr lang="en-US" b="true" sz="4400">
                <a:solidFill>
                  <a:srgbClr val="000000"/>
                </a:solidFill>
                <a:latin typeface="Univers Bold"/>
                <a:ea typeface="Univers Bold"/>
                <a:cs typeface="Univers Bold"/>
                <a:sym typeface="Univers Bold"/>
              </a:rPr>
              <a:t>Hormones - Cortisol (Stress Hormone)</a:t>
            </a:r>
          </a:p>
        </p:txBody>
      </p:sp>
      <p:sp>
        <p:nvSpPr>
          <p:cNvPr name="TextBox 11" id="11"/>
          <p:cNvSpPr txBox="true"/>
          <p:nvPr/>
        </p:nvSpPr>
        <p:spPr>
          <a:xfrm rot="-5400000">
            <a:off x="-249096"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2" id="12"/>
          <p:cNvSpPr txBox="true"/>
          <p:nvPr/>
        </p:nvSpPr>
        <p:spPr>
          <a:xfrm rot="0">
            <a:off x="2095761" y="2104999"/>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Hypothalamic Pituitary Adrenal (HPA) axis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31950" y="499305"/>
            <a:ext cx="15810751" cy="9238371"/>
            <a:chOff x="0" y="0"/>
            <a:chExt cx="4164148" cy="2433151"/>
          </a:xfrm>
        </p:grpSpPr>
        <p:sp>
          <p:nvSpPr>
            <p:cNvPr name="Freeform 6" id="6"/>
            <p:cNvSpPr/>
            <p:nvPr/>
          </p:nvSpPr>
          <p:spPr>
            <a:xfrm flipH="false" flipV="false" rot="0">
              <a:off x="0" y="0"/>
              <a:ext cx="4164149" cy="2433151"/>
            </a:xfrm>
            <a:custGeom>
              <a:avLst/>
              <a:gdLst/>
              <a:ahLst/>
              <a:cxnLst/>
              <a:rect r="r" b="b" t="t" l="l"/>
              <a:pathLst>
                <a:path h="2433151" w="4164149">
                  <a:moveTo>
                    <a:pt x="0" y="0"/>
                  </a:moveTo>
                  <a:lnTo>
                    <a:pt x="4164149" y="0"/>
                  </a:lnTo>
                  <a:lnTo>
                    <a:pt x="4164149"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64148" cy="2480776"/>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001082" y="2556817"/>
            <a:ext cx="4517911" cy="6701483"/>
          </a:xfrm>
          <a:custGeom>
            <a:avLst/>
            <a:gdLst/>
            <a:ahLst/>
            <a:cxnLst/>
            <a:rect r="r" b="b" t="t" l="l"/>
            <a:pathLst>
              <a:path h="6701483" w="4517911">
                <a:moveTo>
                  <a:pt x="0" y="0"/>
                </a:moveTo>
                <a:lnTo>
                  <a:pt x="4517911" y="0"/>
                </a:lnTo>
                <a:lnTo>
                  <a:pt x="4517911" y="6701483"/>
                </a:lnTo>
                <a:lnTo>
                  <a:pt x="0" y="6701483"/>
                </a:lnTo>
                <a:lnTo>
                  <a:pt x="0" y="0"/>
                </a:lnTo>
                <a:close/>
              </a:path>
            </a:pathLst>
          </a:custGeom>
          <a:blipFill>
            <a:blip r:embed="rId3"/>
            <a:stretch>
              <a:fillRect l="-2379" t="0" r="-2379" b="0"/>
            </a:stretch>
          </a:blipFill>
        </p:spPr>
      </p:sp>
      <p:sp>
        <p:nvSpPr>
          <p:cNvPr name="Freeform 9" id="9"/>
          <p:cNvSpPr/>
          <p:nvPr/>
        </p:nvSpPr>
        <p:spPr>
          <a:xfrm flipH="false" flipV="false" rot="0">
            <a:off x="8602288" y="2320435"/>
            <a:ext cx="4567908" cy="6479301"/>
          </a:xfrm>
          <a:custGeom>
            <a:avLst/>
            <a:gdLst/>
            <a:ahLst/>
            <a:cxnLst/>
            <a:rect r="r" b="b" t="t" l="l"/>
            <a:pathLst>
              <a:path h="6479301" w="4567908">
                <a:moveTo>
                  <a:pt x="0" y="0"/>
                </a:moveTo>
                <a:lnTo>
                  <a:pt x="4567907" y="0"/>
                </a:lnTo>
                <a:lnTo>
                  <a:pt x="4567907" y="6479302"/>
                </a:lnTo>
                <a:lnTo>
                  <a:pt x="0" y="6479302"/>
                </a:lnTo>
                <a:lnTo>
                  <a:pt x="0" y="0"/>
                </a:lnTo>
                <a:close/>
              </a:path>
            </a:pathLst>
          </a:custGeom>
          <a:blipFill>
            <a:blip r:embed="rId4"/>
            <a:stretch>
              <a:fillRect l="0" t="0" r="0" b="0"/>
            </a:stretch>
          </a:blipFill>
        </p:spPr>
      </p:sp>
      <p:sp>
        <p:nvSpPr>
          <p:cNvPr name="TextBox 10" id="10"/>
          <p:cNvSpPr txBox="true"/>
          <p:nvPr/>
        </p:nvSpPr>
        <p:spPr>
          <a:xfrm rot="0">
            <a:off x="2467304" y="2243911"/>
            <a:ext cx="5134858" cy="4610735"/>
          </a:xfrm>
          <a:prstGeom prst="rect">
            <a:avLst/>
          </a:prstGeom>
        </p:spPr>
        <p:txBody>
          <a:bodyPr anchor="t" rtlCol="false" tIns="0" lIns="0" bIns="0" rIns="0">
            <a:spAutoFit/>
          </a:bodyPr>
          <a:lstStyle/>
          <a:p>
            <a:pPr algn="l">
              <a:lnSpc>
                <a:spcPts val="3640"/>
              </a:lnSpc>
              <a:spcBef>
                <a:spcPct val="0"/>
              </a:spcBef>
            </a:pPr>
            <a:r>
              <a:rPr lang="en-US" sz="2600">
                <a:solidFill>
                  <a:srgbClr val="000000"/>
                </a:solidFill>
                <a:latin typeface="Univers Light"/>
                <a:ea typeface="Univers Light"/>
                <a:cs typeface="Univers Light"/>
                <a:sym typeface="Univers Light"/>
              </a:rPr>
              <a:t>The questions in this tool ask you about your feelings and thoughts during the last month. In each case, circle how often you felt or thought a certain way. Like the happiness questionnaire, some of the questions are phrased negatively, and others positvely, so take your time reading through them.</a:t>
            </a:r>
          </a:p>
        </p:txBody>
      </p:sp>
      <p:sp>
        <p:nvSpPr>
          <p:cNvPr name="TextBox 11" id="11"/>
          <p:cNvSpPr txBox="true"/>
          <p:nvPr/>
        </p:nvSpPr>
        <p:spPr>
          <a:xfrm rot="0">
            <a:off x="2350594" y="954910"/>
            <a:ext cx="14568018" cy="916305"/>
          </a:xfrm>
          <a:prstGeom prst="rect">
            <a:avLst/>
          </a:prstGeom>
        </p:spPr>
        <p:txBody>
          <a:bodyPr anchor="t" rtlCol="false" tIns="0" lIns="0" bIns="0" rIns="0">
            <a:spAutoFit/>
          </a:bodyPr>
          <a:lstStyle/>
          <a:p>
            <a:pPr algn="l">
              <a:lnSpc>
                <a:spcPts val="6720"/>
              </a:lnSpc>
              <a:spcBef>
                <a:spcPct val="0"/>
              </a:spcBef>
            </a:pPr>
            <a:r>
              <a:rPr lang="en-US" b="true" sz="4800">
                <a:solidFill>
                  <a:srgbClr val="000000"/>
                </a:solidFill>
                <a:latin typeface="Univers Bold"/>
                <a:ea typeface="Univers Bold"/>
                <a:cs typeface="Univers Bold"/>
                <a:sym typeface="Univers Bold"/>
              </a:rPr>
              <a:t>Assessment: Is Stress Getting the Best of You?</a:t>
            </a:r>
          </a:p>
        </p:txBody>
      </p:sp>
      <p:sp>
        <p:nvSpPr>
          <p:cNvPr name="TextBox 12" id="12"/>
          <p:cNvSpPr txBox="true"/>
          <p:nvPr/>
        </p:nvSpPr>
        <p:spPr>
          <a:xfrm rot="-5400000">
            <a:off x="-114199"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31950" y="499305"/>
            <a:ext cx="16010825" cy="9238371"/>
            <a:chOff x="0" y="0"/>
            <a:chExt cx="4216843" cy="2433151"/>
          </a:xfrm>
        </p:grpSpPr>
        <p:sp>
          <p:nvSpPr>
            <p:cNvPr name="Freeform 6" id="6"/>
            <p:cNvSpPr/>
            <p:nvPr/>
          </p:nvSpPr>
          <p:spPr>
            <a:xfrm flipH="false" flipV="false" rot="0">
              <a:off x="0" y="0"/>
              <a:ext cx="4216843" cy="2433151"/>
            </a:xfrm>
            <a:custGeom>
              <a:avLst/>
              <a:gdLst/>
              <a:ahLst/>
              <a:cxnLst/>
              <a:rect r="r" b="b" t="t" l="l"/>
              <a:pathLst>
                <a:path h="2433151" w="4216843">
                  <a:moveTo>
                    <a:pt x="0" y="0"/>
                  </a:moveTo>
                  <a:lnTo>
                    <a:pt x="4216843" y="0"/>
                  </a:lnTo>
                  <a:lnTo>
                    <a:pt x="4216843"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16843" cy="248077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495908" y="851322"/>
            <a:ext cx="14568018" cy="916305"/>
          </a:xfrm>
          <a:prstGeom prst="rect">
            <a:avLst/>
          </a:prstGeom>
        </p:spPr>
        <p:txBody>
          <a:bodyPr anchor="t" rtlCol="false" tIns="0" lIns="0" bIns="0" rIns="0">
            <a:spAutoFit/>
          </a:bodyPr>
          <a:lstStyle/>
          <a:p>
            <a:pPr algn="l">
              <a:lnSpc>
                <a:spcPts val="6720"/>
              </a:lnSpc>
              <a:spcBef>
                <a:spcPct val="0"/>
              </a:spcBef>
            </a:pPr>
            <a:r>
              <a:rPr lang="en-US" b="true" sz="4800">
                <a:solidFill>
                  <a:srgbClr val="000000"/>
                </a:solidFill>
                <a:latin typeface="Univers Bold"/>
                <a:ea typeface="Univers Bold"/>
                <a:cs typeface="Univers Bold"/>
                <a:sym typeface="Univers Bold"/>
              </a:rPr>
              <a:t>The Strategies</a:t>
            </a:r>
          </a:p>
        </p:txBody>
      </p:sp>
      <p:sp>
        <p:nvSpPr>
          <p:cNvPr name="TextBox 9" id="9"/>
          <p:cNvSpPr txBox="true"/>
          <p:nvPr/>
        </p:nvSpPr>
        <p:spPr>
          <a:xfrm rot="-5400000">
            <a:off x="-249096"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0" id="10"/>
          <p:cNvSpPr txBox="true"/>
          <p:nvPr/>
        </p:nvSpPr>
        <p:spPr>
          <a:xfrm rot="0">
            <a:off x="2495908" y="1994884"/>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EXERCISE 1 - THE DO NOTHING EXERCISE</a:t>
            </a:r>
          </a:p>
        </p:txBody>
      </p:sp>
      <p:sp>
        <p:nvSpPr>
          <p:cNvPr name="TextBox 11" id="11"/>
          <p:cNvSpPr txBox="true"/>
          <p:nvPr/>
        </p:nvSpPr>
        <p:spPr>
          <a:xfrm rot="0">
            <a:off x="2495908" y="2707915"/>
            <a:ext cx="13810013" cy="4672965"/>
          </a:xfrm>
          <a:prstGeom prst="rect">
            <a:avLst/>
          </a:prstGeom>
        </p:spPr>
        <p:txBody>
          <a:bodyPr anchor="t" rtlCol="false" tIns="0" lIns="0" bIns="0" rIns="0">
            <a:spAutoFit/>
          </a:bodyPr>
          <a:lstStyle/>
          <a:p>
            <a:pPr algn="l">
              <a:lnSpc>
                <a:spcPts val="3900"/>
              </a:lnSpc>
            </a:pPr>
            <a:r>
              <a:rPr lang="en-US" sz="2600">
                <a:solidFill>
                  <a:srgbClr val="000000"/>
                </a:solidFill>
                <a:latin typeface="Canva Sans"/>
                <a:ea typeface="Canva Sans"/>
                <a:cs typeface="Canva Sans"/>
                <a:sym typeface="Canva Sans"/>
              </a:rPr>
              <a:t>Pick a point in the day where you do absolutely nothing. Ideally, it’s best to lie down so that there isn’t even any physical stimulation. With  that in mind, many people find it best to do this at the end of the working day, when thy get home.</a:t>
            </a:r>
          </a:p>
          <a:p>
            <a:pPr algn="l">
              <a:lnSpc>
                <a:spcPts val="2100"/>
              </a:lnSpc>
            </a:pPr>
            <a:r>
              <a:rPr lang="en-US" sz="1400">
                <a:solidFill>
                  <a:srgbClr val="000000"/>
                </a:solidFill>
                <a:latin typeface="Canva Sans"/>
                <a:ea typeface="Canva Sans"/>
                <a:cs typeface="Canva Sans"/>
                <a:sym typeface="Canva Sans"/>
              </a:rPr>
              <a:t> </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Place a notepad and pen beside you</a:t>
            </a:r>
          </a:p>
          <a:p>
            <a:pPr algn="l" marL="518162" indent="-259081" lvl="1">
              <a:lnSpc>
                <a:spcPts val="3600"/>
              </a:lnSpc>
              <a:buFont typeface="Arial"/>
              <a:buChar char="•"/>
            </a:pPr>
            <a:r>
              <a:rPr lang="en-US" sz="2400">
                <a:solidFill>
                  <a:srgbClr val="000000"/>
                </a:solidFill>
                <a:latin typeface="Canva Sans"/>
                <a:ea typeface="Canva Sans"/>
                <a:cs typeface="Canva Sans"/>
                <a:sym typeface="Canva Sans"/>
              </a:rPr>
              <a:t>Set a timer for ten minutes</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Lie down on your back; you can have your knees up or down, whichever is more comfortable. Rest your hands on your tummy or by your side. </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Take one or two breaths to settle yourself, and then just notice what happens. </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At the end of 10 minutes, write down your observations. </a:t>
            </a:r>
          </a:p>
        </p:txBody>
      </p:sp>
      <p:sp>
        <p:nvSpPr>
          <p:cNvPr name="TextBox 12" id="12"/>
          <p:cNvSpPr txBox="true"/>
          <p:nvPr/>
        </p:nvSpPr>
        <p:spPr>
          <a:xfrm rot="0">
            <a:off x="2495908" y="7841988"/>
            <a:ext cx="13810013" cy="1240155"/>
          </a:xfrm>
          <a:prstGeom prst="rect">
            <a:avLst/>
          </a:prstGeom>
        </p:spPr>
        <p:txBody>
          <a:bodyPr anchor="t" rtlCol="false" tIns="0" lIns="0" bIns="0" rIns="0">
            <a:spAutoFit/>
          </a:bodyPr>
          <a:lstStyle/>
          <a:p>
            <a:pPr algn="l">
              <a:lnSpc>
                <a:spcPts val="3300"/>
              </a:lnSpc>
            </a:pPr>
            <a:r>
              <a:rPr lang="en-US" sz="2200" b="true">
                <a:solidFill>
                  <a:srgbClr val="70C85A"/>
                </a:solidFill>
                <a:latin typeface="Canva Sans Bold"/>
                <a:ea typeface="Canva Sans Bold"/>
                <a:cs typeface="Canva Sans Bold"/>
                <a:sym typeface="Canva Sans Bold"/>
              </a:rPr>
              <a:t>HOW DOES YOUR BODY FEEL?</a:t>
            </a:r>
          </a:p>
          <a:p>
            <a:pPr algn="l">
              <a:lnSpc>
                <a:spcPts val="3300"/>
              </a:lnSpc>
            </a:pPr>
            <a:r>
              <a:rPr lang="en-US" sz="2200" b="true">
                <a:solidFill>
                  <a:srgbClr val="70C85A"/>
                </a:solidFill>
                <a:latin typeface="Canva Sans Bold"/>
                <a:ea typeface="Canva Sans Bold"/>
                <a:cs typeface="Canva Sans Bold"/>
                <a:sym typeface="Canva Sans Bold"/>
              </a:rPr>
              <a:t>WHAT MOOD ARE YOU IN?</a:t>
            </a:r>
          </a:p>
          <a:p>
            <a:pPr algn="l">
              <a:lnSpc>
                <a:spcPts val="3300"/>
              </a:lnSpc>
            </a:pPr>
            <a:r>
              <a:rPr lang="en-US" sz="2200" b="true">
                <a:solidFill>
                  <a:srgbClr val="70C85A"/>
                </a:solidFill>
                <a:latin typeface="Canva Sans Bold"/>
                <a:ea typeface="Canva Sans Bold"/>
                <a:cs typeface="Canva Sans Bold"/>
                <a:sym typeface="Canva Sans Bold"/>
              </a:rPr>
              <a:t>WHAT’S HAPPENING IN YOUR MIND.</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31950" y="499305"/>
            <a:ext cx="16010825" cy="9238371"/>
            <a:chOff x="0" y="0"/>
            <a:chExt cx="4216843" cy="2433151"/>
          </a:xfrm>
        </p:grpSpPr>
        <p:sp>
          <p:nvSpPr>
            <p:cNvPr name="Freeform 6" id="6"/>
            <p:cNvSpPr/>
            <p:nvPr/>
          </p:nvSpPr>
          <p:spPr>
            <a:xfrm flipH="false" flipV="false" rot="0">
              <a:off x="0" y="0"/>
              <a:ext cx="4216843" cy="2433151"/>
            </a:xfrm>
            <a:custGeom>
              <a:avLst/>
              <a:gdLst/>
              <a:ahLst/>
              <a:cxnLst/>
              <a:rect r="r" b="b" t="t" l="l"/>
              <a:pathLst>
                <a:path h="2433151" w="4216843">
                  <a:moveTo>
                    <a:pt x="0" y="0"/>
                  </a:moveTo>
                  <a:lnTo>
                    <a:pt x="4216843" y="0"/>
                  </a:lnTo>
                  <a:lnTo>
                    <a:pt x="4216843"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16843" cy="248077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353353" y="988255"/>
            <a:ext cx="14568018" cy="916305"/>
          </a:xfrm>
          <a:prstGeom prst="rect">
            <a:avLst/>
          </a:prstGeom>
        </p:spPr>
        <p:txBody>
          <a:bodyPr anchor="t" rtlCol="false" tIns="0" lIns="0" bIns="0" rIns="0">
            <a:spAutoFit/>
          </a:bodyPr>
          <a:lstStyle/>
          <a:p>
            <a:pPr algn="l">
              <a:lnSpc>
                <a:spcPts val="6720"/>
              </a:lnSpc>
              <a:spcBef>
                <a:spcPct val="0"/>
              </a:spcBef>
            </a:pPr>
            <a:r>
              <a:rPr lang="en-US" b="true" sz="4800">
                <a:solidFill>
                  <a:srgbClr val="000000"/>
                </a:solidFill>
                <a:latin typeface="Univers Bold"/>
                <a:ea typeface="Univers Bold"/>
                <a:cs typeface="Univers Bold"/>
                <a:sym typeface="Univers Bold"/>
              </a:rPr>
              <a:t>The Strategies</a:t>
            </a:r>
          </a:p>
        </p:txBody>
      </p:sp>
      <p:sp>
        <p:nvSpPr>
          <p:cNvPr name="TextBox 9" id="9"/>
          <p:cNvSpPr txBox="true"/>
          <p:nvPr/>
        </p:nvSpPr>
        <p:spPr>
          <a:xfrm rot="-5400000">
            <a:off x="-130319"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0" id="10"/>
          <p:cNvSpPr txBox="true"/>
          <p:nvPr/>
        </p:nvSpPr>
        <p:spPr>
          <a:xfrm rot="0">
            <a:off x="2353353" y="2244977"/>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EXERCISE 2 - CHALLENGING JUDGMENTAL THOUGHTS </a:t>
            </a:r>
          </a:p>
        </p:txBody>
      </p:sp>
      <p:sp>
        <p:nvSpPr>
          <p:cNvPr name="TextBox 11" id="11"/>
          <p:cNvSpPr txBox="true"/>
          <p:nvPr/>
        </p:nvSpPr>
        <p:spPr>
          <a:xfrm rot="0">
            <a:off x="2353353" y="2864402"/>
            <a:ext cx="13810013" cy="3949065"/>
          </a:xfrm>
          <a:prstGeom prst="rect">
            <a:avLst/>
          </a:prstGeom>
        </p:spPr>
        <p:txBody>
          <a:bodyPr anchor="t" rtlCol="false" tIns="0" lIns="0" bIns="0" rIns="0">
            <a:spAutoFit/>
          </a:bodyPr>
          <a:lstStyle/>
          <a:p>
            <a:pPr algn="l">
              <a:lnSpc>
                <a:spcPts val="3900"/>
              </a:lnSpc>
            </a:pPr>
            <a:r>
              <a:rPr lang="en-US" sz="2600">
                <a:solidFill>
                  <a:srgbClr val="000000"/>
                </a:solidFill>
                <a:latin typeface="Canva Sans"/>
                <a:ea typeface="Canva Sans"/>
                <a:cs typeface="Canva Sans"/>
                <a:sym typeface="Canva Sans"/>
              </a:rPr>
              <a:t>One way to start challenging judgmental thoughts about yourself is to imagine you are hearing your own story from someone else. </a:t>
            </a:r>
          </a:p>
          <a:p>
            <a:pPr algn="l">
              <a:lnSpc>
                <a:spcPts val="3900"/>
              </a:lnSpc>
            </a:pP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Try directing the more supportive thoughts to yourself. </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It’s important to begin with something that feels manageable, so start by challenging just one critical thought that you’ve experienced. </a:t>
            </a:r>
          </a:p>
          <a:p>
            <a:pPr algn="l" marL="561341" indent="-280670" lvl="1">
              <a:lnSpc>
                <a:spcPts val="3900"/>
              </a:lnSpc>
              <a:buFont typeface="Arial"/>
              <a:buChar char="•"/>
            </a:pPr>
            <a:r>
              <a:rPr lang="en-US" sz="2600">
                <a:solidFill>
                  <a:srgbClr val="000000"/>
                </a:solidFill>
                <a:latin typeface="Canva Sans"/>
                <a:ea typeface="Canva Sans"/>
                <a:cs typeface="Canva Sans"/>
                <a:sym typeface="Canva Sans"/>
              </a:rPr>
              <a:t>Once that positive challenge becomes automatic, you can move on to another critical thought. </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11345" y="632688"/>
            <a:ext cx="14447475" cy="9104988"/>
            <a:chOff x="0" y="0"/>
            <a:chExt cx="3805096" cy="2398022"/>
          </a:xfrm>
        </p:grpSpPr>
        <p:sp>
          <p:nvSpPr>
            <p:cNvPr name="Freeform 6" id="6"/>
            <p:cNvSpPr/>
            <p:nvPr/>
          </p:nvSpPr>
          <p:spPr>
            <a:xfrm flipH="false" flipV="false" rot="0">
              <a:off x="0" y="0"/>
              <a:ext cx="3805096" cy="2398022"/>
            </a:xfrm>
            <a:custGeom>
              <a:avLst/>
              <a:gdLst/>
              <a:ahLst/>
              <a:cxnLst/>
              <a:rect r="r" b="b" t="t" l="l"/>
              <a:pathLst>
                <a:path h="2398022" w="3805096">
                  <a:moveTo>
                    <a:pt x="0" y="0"/>
                  </a:moveTo>
                  <a:lnTo>
                    <a:pt x="3805096" y="0"/>
                  </a:lnTo>
                  <a:lnTo>
                    <a:pt x="3805096" y="2398022"/>
                  </a:lnTo>
                  <a:lnTo>
                    <a:pt x="0" y="2398022"/>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805096" cy="2445647"/>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185209" y="1192432"/>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Switching from high intensity workouts to low intensity</a:t>
            </a:r>
          </a:p>
        </p:txBody>
      </p:sp>
      <p:sp>
        <p:nvSpPr>
          <p:cNvPr name="TextBox 9" id="9"/>
          <p:cNvSpPr txBox="true"/>
          <p:nvPr/>
        </p:nvSpPr>
        <p:spPr>
          <a:xfrm rot="0">
            <a:off x="2185209" y="1772906"/>
            <a:ext cx="11257464" cy="1177221"/>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For example - 7 days a week to 4 - 5 days a week</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This can look like slow weight lifting, pilates, body weight workouts with active recovery days (walking, stretching, mobility)</a:t>
            </a:r>
          </a:p>
        </p:txBody>
      </p:sp>
      <p:sp>
        <p:nvSpPr>
          <p:cNvPr name="TextBox 10" id="10"/>
          <p:cNvSpPr txBox="true"/>
          <p:nvPr/>
        </p:nvSpPr>
        <p:spPr>
          <a:xfrm rot="0">
            <a:off x="2185209" y="3527048"/>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Eat before (and after) workout</a:t>
            </a:r>
          </a:p>
        </p:txBody>
      </p:sp>
      <p:sp>
        <p:nvSpPr>
          <p:cNvPr name="TextBox 11" id="11"/>
          <p:cNvSpPr txBox="true"/>
          <p:nvPr/>
        </p:nvSpPr>
        <p:spPr>
          <a:xfrm rot="0">
            <a:off x="2150520" y="4154598"/>
            <a:ext cx="12536768" cy="2772876"/>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Eat at least a carb with fat before workouts to give your body its preferred energy source. This will help reduce the exercise - induced cortisol response.</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Eat carb + fat at least, and at best protein + carb </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Banana (carb) + nuts (fat) or 1/2 banana + nuts, Eggs (protein + fat) + berries (carb)</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Can’t eat a lot? Berries, nuts or 1/2 banana + nuts are 2 easy examples</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Best thing to eat after a workout is a protein + carb. Protein repairs muscle, carb replenishes energy stores! </a:t>
            </a:r>
          </a:p>
        </p:txBody>
      </p:sp>
      <p:sp>
        <p:nvSpPr>
          <p:cNvPr name="TextBox 12" id="12"/>
          <p:cNvSpPr txBox="true"/>
          <p:nvPr/>
        </p:nvSpPr>
        <p:spPr>
          <a:xfrm rot="0">
            <a:off x="2185209" y="7323093"/>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Add in Walking! (10 - 40 minutes)</a:t>
            </a:r>
          </a:p>
        </p:txBody>
      </p:sp>
      <p:sp>
        <p:nvSpPr>
          <p:cNvPr name="TextBox 13" id="13"/>
          <p:cNvSpPr txBox="true"/>
          <p:nvPr/>
        </p:nvSpPr>
        <p:spPr>
          <a:xfrm rot="0">
            <a:off x="2185209" y="7951743"/>
            <a:ext cx="11257464"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helps regulate blood sugar</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low intensity </a:t>
            </a:r>
          </a:p>
        </p:txBody>
      </p:sp>
      <p:sp>
        <p:nvSpPr>
          <p:cNvPr name="TextBox 14" id="14"/>
          <p:cNvSpPr txBox="true"/>
          <p:nvPr/>
        </p:nvSpPr>
        <p:spPr>
          <a:xfrm rot="-5400000">
            <a:off x="-249096"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5" id="15"/>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27350" y="666034"/>
            <a:ext cx="14398124" cy="9071643"/>
            <a:chOff x="0" y="0"/>
            <a:chExt cx="3792099" cy="2389239"/>
          </a:xfrm>
        </p:grpSpPr>
        <p:sp>
          <p:nvSpPr>
            <p:cNvPr name="Freeform 6" id="6"/>
            <p:cNvSpPr/>
            <p:nvPr/>
          </p:nvSpPr>
          <p:spPr>
            <a:xfrm flipH="false" flipV="false" rot="0">
              <a:off x="0" y="0"/>
              <a:ext cx="3792099" cy="2389239"/>
            </a:xfrm>
            <a:custGeom>
              <a:avLst/>
              <a:gdLst/>
              <a:ahLst/>
              <a:cxnLst/>
              <a:rect r="r" b="b" t="t" l="l"/>
              <a:pathLst>
                <a:path h="2389239" w="3792099">
                  <a:moveTo>
                    <a:pt x="0" y="0"/>
                  </a:moveTo>
                  <a:lnTo>
                    <a:pt x="3792099" y="0"/>
                  </a:lnTo>
                  <a:lnTo>
                    <a:pt x="3792099" y="2389239"/>
                  </a:lnTo>
                  <a:lnTo>
                    <a:pt x="0" y="2389239"/>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792099" cy="2436864"/>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300576" y="1192432"/>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Add in squats during the day</a:t>
            </a:r>
          </a:p>
        </p:txBody>
      </p:sp>
      <p:sp>
        <p:nvSpPr>
          <p:cNvPr name="TextBox 9" id="9"/>
          <p:cNvSpPr txBox="true"/>
          <p:nvPr/>
        </p:nvSpPr>
        <p:spPr>
          <a:xfrm rot="0">
            <a:off x="2173921" y="1911748"/>
            <a:ext cx="11257464"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 new study found: 10 bodyweight squats every 45 minutes during an 8.5 hour period of sitting improves blood sugar regulation. </a:t>
            </a:r>
          </a:p>
        </p:txBody>
      </p:sp>
      <p:sp>
        <p:nvSpPr>
          <p:cNvPr name="TextBox 10" id="10"/>
          <p:cNvSpPr txBox="true"/>
          <p:nvPr/>
        </p:nvSpPr>
        <p:spPr>
          <a:xfrm rot="0">
            <a:off x="2150520" y="3099744"/>
            <a:ext cx="13591659"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Delaying Caffeine and Cortisol (60 - 90 minutes after waking)</a:t>
            </a:r>
          </a:p>
        </p:txBody>
      </p:sp>
      <p:sp>
        <p:nvSpPr>
          <p:cNvPr name="TextBox 11" id="11"/>
          <p:cNvSpPr txBox="true"/>
          <p:nvPr/>
        </p:nvSpPr>
        <p:spPr>
          <a:xfrm rot="0">
            <a:off x="2150520" y="3823644"/>
            <a:ext cx="12500819" cy="3570704"/>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Natural Cortisol Peak: Cortisol levels naturally peak n the early morning (around 30 - 45 minutes after waking), helping to wake you up and increase alertness.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Avoid Amplifying Stress: Consuming caffeine during this peak can further increase cortisol levels, potentially leading to increased stress and anxiety.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Optimal Timing: Delaying caffeine intake until 60 - 90 minutes after waking allows cortisol levels to regain its natural rhythm.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Making a nourishing drink swap or gradually cut back on the amount of coffee/caffeine consumed.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If you have morning anxiety, caffeine is not recommended. </a:t>
            </a:r>
          </a:p>
        </p:txBody>
      </p:sp>
      <p:sp>
        <p:nvSpPr>
          <p:cNvPr name="TextBox 12" id="12"/>
          <p:cNvSpPr txBox="true"/>
          <p:nvPr/>
        </p:nvSpPr>
        <p:spPr>
          <a:xfrm rot="0">
            <a:off x="2173921" y="7849798"/>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No Caffeine after 3 PM, at best none after 12 PM</a:t>
            </a:r>
          </a:p>
        </p:txBody>
      </p:sp>
      <p:sp>
        <p:nvSpPr>
          <p:cNvPr name="TextBox 13" id="13"/>
          <p:cNvSpPr txBox="true"/>
          <p:nvPr/>
        </p:nvSpPr>
        <p:spPr>
          <a:xfrm rot="0">
            <a:off x="2150520" y="8471846"/>
            <a:ext cx="11257464" cy="379393"/>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Easily help your sleep - wake cycle with this</a:t>
            </a:r>
          </a:p>
        </p:txBody>
      </p:sp>
      <p:sp>
        <p:nvSpPr>
          <p:cNvPr name="TextBox 14" id="14"/>
          <p:cNvSpPr txBox="true"/>
          <p:nvPr/>
        </p:nvSpPr>
        <p:spPr>
          <a:xfrm rot="-5400000">
            <a:off x="-249096" y="3980665"/>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5" id="15"/>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431317" y="616015"/>
            <a:ext cx="14356600" cy="9121661"/>
            <a:chOff x="0" y="0"/>
            <a:chExt cx="3781162" cy="2402413"/>
          </a:xfrm>
        </p:grpSpPr>
        <p:sp>
          <p:nvSpPr>
            <p:cNvPr name="Freeform 6" id="6"/>
            <p:cNvSpPr/>
            <p:nvPr/>
          </p:nvSpPr>
          <p:spPr>
            <a:xfrm flipH="false" flipV="false" rot="0">
              <a:off x="0" y="0"/>
              <a:ext cx="3781162" cy="2402413"/>
            </a:xfrm>
            <a:custGeom>
              <a:avLst/>
              <a:gdLst/>
              <a:ahLst/>
              <a:cxnLst/>
              <a:rect r="r" b="b" t="t" l="l"/>
              <a:pathLst>
                <a:path h="2402413" w="3781162">
                  <a:moveTo>
                    <a:pt x="0" y="0"/>
                  </a:moveTo>
                  <a:lnTo>
                    <a:pt x="3781162" y="0"/>
                  </a:lnTo>
                  <a:lnTo>
                    <a:pt x="3781162" y="2402413"/>
                  </a:lnTo>
                  <a:lnTo>
                    <a:pt x="0" y="2402413"/>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781162" cy="2450038"/>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997704" y="971550"/>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Eating Before Caffeine and Cortisol</a:t>
            </a:r>
          </a:p>
        </p:txBody>
      </p:sp>
      <p:sp>
        <p:nvSpPr>
          <p:cNvPr name="TextBox 9" id="9"/>
          <p:cNvSpPr txBox="true"/>
          <p:nvPr/>
        </p:nvSpPr>
        <p:spPr>
          <a:xfrm rot="0">
            <a:off x="1975629" y="1552556"/>
            <a:ext cx="12810072" cy="1576135"/>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Blood Sugar Stability: Eating a balanced meal before consuming caffeine helps stabilize blood sugar levels, preventing spikes and crashes that can affect energy and mood.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Cortisol Regulation: Consuming food before caffeine can mitigate the cortisol - raising effects of caffeine, promoting a more balanced stress response. </a:t>
            </a:r>
          </a:p>
        </p:txBody>
      </p:sp>
      <p:sp>
        <p:nvSpPr>
          <p:cNvPr name="TextBox 10" id="10"/>
          <p:cNvSpPr txBox="true"/>
          <p:nvPr/>
        </p:nvSpPr>
        <p:spPr>
          <a:xfrm rot="0">
            <a:off x="1997704" y="3565565"/>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Eat a Blood Sugar Balanced Meal Upon Waking</a:t>
            </a:r>
          </a:p>
        </p:txBody>
      </p:sp>
      <p:sp>
        <p:nvSpPr>
          <p:cNvPr name="TextBox 11" id="11"/>
          <p:cNvSpPr txBox="true"/>
          <p:nvPr/>
        </p:nvSpPr>
        <p:spPr>
          <a:xfrm rot="0">
            <a:off x="1997704" y="4190719"/>
            <a:ext cx="12553496" cy="1576135"/>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This includes a combination of macronutrients - carbohydrates, proteins and fats. They work together to stabilize blood sugar levels, preventing sharp spikes and crashes. This balance helps maintain steady energy levels, reduce cravings and support overall health. </a:t>
            </a:r>
          </a:p>
        </p:txBody>
      </p:sp>
      <p:sp>
        <p:nvSpPr>
          <p:cNvPr name="TextBox 12" id="12"/>
          <p:cNvSpPr txBox="true"/>
          <p:nvPr/>
        </p:nvSpPr>
        <p:spPr>
          <a:xfrm rot="0">
            <a:off x="1975629" y="6205003"/>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Eat Enough Throughout the Day</a:t>
            </a:r>
          </a:p>
        </p:txBody>
      </p:sp>
      <p:sp>
        <p:nvSpPr>
          <p:cNvPr name="TextBox 13" id="13"/>
          <p:cNvSpPr txBox="true"/>
          <p:nvPr/>
        </p:nvSpPr>
        <p:spPr>
          <a:xfrm rot="0">
            <a:off x="1997704" y="6786028"/>
            <a:ext cx="12979444" cy="2373962"/>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1200 calories is NOT enough!</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Action Item:Aim for 3 meals and some snacks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Each meal has a protein, carb and fat (remember blood sugar balance)</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Low blood sugar will spike cortisol stress in the body. In turn cortisol causes insulin to spike and crash which not only makes us feel icky and anxious but it also puts stress on the adrenals. </a:t>
            </a:r>
          </a:p>
        </p:txBody>
      </p:sp>
      <p:sp>
        <p:nvSpPr>
          <p:cNvPr name="TextBox 14" id="14"/>
          <p:cNvSpPr txBox="true"/>
          <p:nvPr/>
        </p:nvSpPr>
        <p:spPr>
          <a:xfrm rot="-5400000">
            <a:off x="-249096" y="395246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5" id="15"/>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43355" y="599342"/>
            <a:ext cx="14313663" cy="9138334"/>
            <a:chOff x="0" y="0"/>
            <a:chExt cx="3769854" cy="2406804"/>
          </a:xfrm>
        </p:grpSpPr>
        <p:sp>
          <p:nvSpPr>
            <p:cNvPr name="Freeform 6" id="6"/>
            <p:cNvSpPr/>
            <p:nvPr/>
          </p:nvSpPr>
          <p:spPr>
            <a:xfrm flipH="false" flipV="false" rot="0">
              <a:off x="0" y="0"/>
              <a:ext cx="3769854" cy="2406804"/>
            </a:xfrm>
            <a:custGeom>
              <a:avLst/>
              <a:gdLst/>
              <a:ahLst/>
              <a:cxnLst/>
              <a:rect r="r" b="b" t="t" l="l"/>
              <a:pathLst>
                <a:path h="2406804" w="3769854">
                  <a:moveTo>
                    <a:pt x="0" y="0"/>
                  </a:moveTo>
                  <a:lnTo>
                    <a:pt x="3769854" y="0"/>
                  </a:lnTo>
                  <a:lnTo>
                    <a:pt x="3769854" y="2406804"/>
                  </a:lnTo>
                  <a:lnTo>
                    <a:pt x="0" y="2406804"/>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769854" cy="2454429"/>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150520" y="963832"/>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Cold Water Exposure (2 - 4 times a week or daily)</a:t>
            </a:r>
          </a:p>
        </p:txBody>
      </p:sp>
      <p:sp>
        <p:nvSpPr>
          <p:cNvPr name="TextBox 9" id="9"/>
          <p:cNvSpPr txBox="true"/>
          <p:nvPr/>
        </p:nvSpPr>
        <p:spPr>
          <a:xfrm rot="0">
            <a:off x="2178039" y="1544639"/>
            <a:ext cx="12636805" cy="2772876"/>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Best to do in morning</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Remember, something is better than nothing</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For 1 - 2 minutes - Rinse off with cold water at the end of your shower, can just face and not body.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Face plunge in cold water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Splash cold water on your face and neck</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Rub an ice cube along face and neck </a:t>
            </a:r>
          </a:p>
        </p:txBody>
      </p:sp>
      <p:sp>
        <p:nvSpPr>
          <p:cNvPr name="TextBox 10" id="10"/>
          <p:cNvSpPr txBox="true"/>
          <p:nvPr/>
        </p:nvSpPr>
        <p:spPr>
          <a:xfrm rot="0">
            <a:off x="2178039" y="4718151"/>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Morning Sun Exposure</a:t>
            </a:r>
          </a:p>
        </p:txBody>
      </p:sp>
      <p:sp>
        <p:nvSpPr>
          <p:cNvPr name="TextBox 11" id="11"/>
          <p:cNvSpPr txBox="true"/>
          <p:nvPr/>
        </p:nvSpPr>
        <p:spPr>
          <a:xfrm rot="0">
            <a:off x="2150520" y="5349545"/>
            <a:ext cx="12636805"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Face to sun, even when cloudy for ideally 15 minutes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If you have trouble falling asleep, this alone can be a big came changer for you</a:t>
            </a:r>
          </a:p>
        </p:txBody>
      </p:sp>
      <p:sp>
        <p:nvSpPr>
          <p:cNvPr name="TextBox 12" id="12"/>
          <p:cNvSpPr txBox="true"/>
          <p:nvPr/>
        </p:nvSpPr>
        <p:spPr>
          <a:xfrm rot="0">
            <a:off x="2178039" y="6451701"/>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Evening Sun Exposure</a:t>
            </a:r>
          </a:p>
        </p:txBody>
      </p:sp>
      <p:sp>
        <p:nvSpPr>
          <p:cNvPr name="TextBox 13" id="13"/>
          <p:cNvSpPr txBox="true"/>
          <p:nvPr/>
        </p:nvSpPr>
        <p:spPr>
          <a:xfrm rot="0">
            <a:off x="2178039" y="7032726"/>
            <a:ext cx="12662252"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Watching the sunset can have the same benefits as morning sun exposure</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Face to sun, even when cloudy ideally for 15 minutes</a:t>
            </a:r>
          </a:p>
        </p:txBody>
      </p:sp>
      <p:sp>
        <p:nvSpPr>
          <p:cNvPr name="TextBox 14" id="14"/>
          <p:cNvSpPr txBox="true"/>
          <p:nvPr/>
        </p:nvSpPr>
        <p:spPr>
          <a:xfrm rot="0">
            <a:off x="2178039" y="8211083"/>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Can’t do Sun Exposure due to scheduling? </a:t>
            </a:r>
          </a:p>
        </p:txBody>
      </p:sp>
      <p:sp>
        <p:nvSpPr>
          <p:cNvPr name="TextBox 15" id="15"/>
          <p:cNvSpPr txBox="true"/>
          <p:nvPr/>
        </p:nvSpPr>
        <p:spPr>
          <a:xfrm rot="0">
            <a:off x="2178039" y="8878907"/>
            <a:ext cx="12175630" cy="379393"/>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Add in red light therapy upon waking and before bed</a:t>
            </a:r>
          </a:p>
        </p:txBody>
      </p:sp>
      <p:sp>
        <p:nvSpPr>
          <p:cNvPr name="TextBox 16" id="16"/>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7" id="17"/>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17038" y="429534"/>
            <a:ext cx="17157873" cy="9427931"/>
            <a:chOff x="0" y="0"/>
            <a:chExt cx="4518946" cy="2483076"/>
          </a:xfrm>
        </p:grpSpPr>
        <p:sp>
          <p:nvSpPr>
            <p:cNvPr name="Freeform 3" id="3"/>
            <p:cNvSpPr/>
            <p:nvPr/>
          </p:nvSpPr>
          <p:spPr>
            <a:xfrm flipH="false" flipV="false" rot="0">
              <a:off x="0" y="0"/>
              <a:ext cx="4518946" cy="2483077"/>
            </a:xfrm>
            <a:custGeom>
              <a:avLst/>
              <a:gdLst/>
              <a:ahLst/>
              <a:cxnLst/>
              <a:rect r="r" b="b" t="t" l="l"/>
              <a:pathLst>
                <a:path h="2483077" w="4518946">
                  <a:moveTo>
                    <a:pt x="23012" y="0"/>
                  </a:moveTo>
                  <a:lnTo>
                    <a:pt x="4495934" y="0"/>
                  </a:lnTo>
                  <a:cubicBezTo>
                    <a:pt x="4508643" y="0"/>
                    <a:pt x="4518946" y="10303"/>
                    <a:pt x="4518946" y="23012"/>
                  </a:cubicBezTo>
                  <a:lnTo>
                    <a:pt x="4518946" y="2460065"/>
                  </a:lnTo>
                  <a:cubicBezTo>
                    <a:pt x="4518946" y="2472774"/>
                    <a:pt x="4508643" y="2483077"/>
                    <a:pt x="4495934" y="2483077"/>
                  </a:cubicBezTo>
                  <a:lnTo>
                    <a:pt x="23012" y="2483077"/>
                  </a:lnTo>
                  <a:cubicBezTo>
                    <a:pt x="10303" y="2483077"/>
                    <a:pt x="0" y="2472774"/>
                    <a:pt x="0" y="2460065"/>
                  </a:cubicBezTo>
                  <a:lnTo>
                    <a:pt x="0" y="23012"/>
                  </a:lnTo>
                  <a:cubicBezTo>
                    <a:pt x="0" y="10303"/>
                    <a:pt x="10303" y="0"/>
                    <a:pt x="23012" y="0"/>
                  </a:cubicBezTo>
                  <a:close/>
                </a:path>
              </a:pathLst>
            </a:custGeom>
            <a:solidFill>
              <a:srgbClr val="FFD8DC"/>
            </a:solidFill>
            <a:ln w="38100" cap="rnd">
              <a:solidFill>
                <a:srgbClr val="FFD8DC"/>
              </a:solidFill>
              <a:prstDash val="solid"/>
              <a:round/>
            </a:ln>
          </p:spPr>
        </p:sp>
        <p:sp>
          <p:nvSpPr>
            <p:cNvPr name="TextBox 4" id="4"/>
            <p:cNvSpPr txBox="true"/>
            <p:nvPr/>
          </p:nvSpPr>
          <p:spPr>
            <a:xfrm>
              <a:off x="0" y="-47625"/>
              <a:ext cx="4518946" cy="253070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872723"/>
            <a:ext cx="16230600" cy="8385577"/>
            <a:chOff x="0" y="0"/>
            <a:chExt cx="21640800" cy="11180769"/>
          </a:xfrm>
        </p:grpSpPr>
        <p:grpSp>
          <p:nvGrpSpPr>
            <p:cNvPr name="Group 6" id="6"/>
            <p:cNvGrpSpPr/>
            <p:nvPr/>
          </p:nvGrpSpPr>
          <p:grpSpPr>
            <a:xfrm rot="0">
              <a:off x="0" y="0"/>
              <a:ext cx="13661735" cy="7930425"/>
              <a:chOff x="0" y="0"/>
              <a:chExt cx="2698614" cy="1566504"/>
            </a:xfrm>
          </p:grpSpPr>
          <p:sp>
            <p:nvSpPr>
              <p:cNvPr name="Freeform 7" id="7"/>
              <p:cNvSpPr/>
              <p:nvPr/>
            </p:nvSpPr>
            <p:spPr>
              <a:xfrm flipH="false" flipV="false" rot="0">
                <a:off x="0" y="0"/>
                <a:ext cx="2698614" cy="1566504"/>
              </a:xfrm>
              <a:custGeom>
                <a:avLst/>
                <a:gdLst/>
                <a:ahLst/>
                <a:cxnLst/>
                <a:rect r="r" b="b" t="t" l="l"/>
                <a:pathLst>
                  <a:path h="1566504" w="2698614">
                    <a:moveTo>
                      <a:pt x="38535" y="0"/>
                    </a:moveTo>
                    <a:lnTo>
                      <a:pt x="2660080" y="0"/>
                    </a:lnTo>
                    <a:cubicBezTo>
                      <a:pt x="2670300" y="0"/>
                      <a:pt x="2680101" y="4060"/>
                      <a:pt x="2687328" y="11287"/>
                    </a:cubicBezTo>
                    <a:cubicBezTo>
                      <a:pt x="2694555" y="18513"/>
                      <a:pt x="2698614" y="28315"/>
                      <a:pt x="2698614" y="38535"/>
                    </a:cubicBezTo>
                    <a:lnTo>
                      <a:pt x="2698614" y="1527969"/>
                    </a:lnTo>
                    <a:cubicBezTo>
                      <a:pt x="2698614" y="1549251"/>
                      <a:pt x="2681362" y="1566504"/>
                      <a:pt x="2660080" y="1566504"/>
                    </a:cubicBezTo>
                    <a:lnTo>
                      <a:pt x="38535" y="1566504"/>
                    </a:lnTo>
                    <a:cubicBezTo>
                      <a:pt x="28315" y="1566504"/>
                      <a:pt x="18513" y="1562444"/>
                      <a:pt x="11287" y="1555217"/>
                    </a:cubicBezTo>
                    <a:cubicBezTo>
                      <a:pt x="4060" y="1547991"/>
                      <a:pt x="0" y="1538189"/>
                      <a:pt x="0" y="1527969"/>
                    </a:cubicBezTo>
                    <a:lnTo>
                      <a:pt x="0" y="38535"/>
                    </a:lnTo>
                    <a:cubicBezTo>
                      <a:pt x="0" y="17253"/>
                      <a:pt x="17253" y="0"/>
                      <a:pt x="38535" y="0"/>
                    </a:cubicBezTo>
                    <a:close/>
                  </a:path>
                </a:pathLst>
              </a:custGeom>
              <a:solidFill>
                <a:srgbClr val="FFFFFF"/>
              </a:solidFill>
            </p:spPr>
          </p:sp>
          <p:sp>
            <p:nvSpPr>
              <p:cNvPr name="TextBox 8" id="8"/>
              <p:cNvSpPr txBox="true"/>
              <p:nvPr/>
            </p:nvSpPr>
            <p:spPr>
              <a:xfrm>
                <a:off x="0" y="-47625"/>
                <a:ext cx="2698614" cy="1614129"/>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970939"/>
              <a:ext cx="21640800" cy="9209830"/>
              <a:chOff x="0" y="0"/>
              <a:chExt cx="4274726" cy="1819226"/>
            </a:xfrm>
          </p:grpSpPr>
          <p:sp>
            <p:nvSpPr>
              <p:cNvPr name="Freeform 10" id="10"/>
              <p:cNvSpPr/>
              <p:nvPr/>
            </p:nvSpPr>
            <p:spPr>
              <a:xfrm flipH="false" flipV="false" rot="0">
                <a:off x="0" y="0"/>
                <a:ext cx="4274726" cy="1819226"/>
              </a:xfrm>
              <a:custGeom>
                <a:avLst/>
                <a:gdLst/>
                <a:ahLst/>
                <a:cxnLst/>
                <a:rect r="r" b="b" t="t" l="l"/>
                <a:pathLst>
                  <a:path h="1819226" w="4274726">
                    <a:moveTo>
                      <a:pt x="24327" y="0"/>
                    </a:moveTo>
                    <a:lnTo>
                      <a:pt x="4250399" y="0"/>
                    </a:lnTo>
                    <a:cubicBezTo>
                      <a:pt x="4263834" y="0"/>
                      <a:pt x="4274726" y="10891"/>
                      <a:pt x="4274726" y="24327"/>
                    </a:cubicBezTo>
                    <a:lnTo>
                      <a:pt x="4274726" y="1794899"/>
                    </a:lnTo>
                    <a:cubicBezTo>
                      <a:pt x="4274726" y="1801351"/>
                      <a:pt x="4272163" y="1807539"/>
                      <a:pt x="4267601" y="1812101"/>
                    </a:cubicBezTo>
                    <a:cubicBezTo>
                      <a:pt x="4263039" y="1816663"/>
                      <a:pt x="4256851" y="1819226"/>
                      <a:pt x="4250399" y="1819226"/>
                    </a:cubicBezTo>
                    <a:lnTo>
                      <a:pt x="24327" y="1819226"/>
                    </a:lnTo>
                    <a:cubicBezTo>
                      <a:pt x="10891" y="1819226"/>
                      <a:pt x="0" y="1808334"/>
                      <a:pt x="0" y="1794899"/>
                    </a:cubicBezTo>
                    <a:lnTo>
                      <a:pt x="0" y="24327"/>
                    </a:lnTo>
                    <a:cubicBezTo>
                      <a:pt x="0" y="10891"/>
                      <a:pt x="10891" y="0"/>
                      <a:pt x="24327" y="0"/>
                    </a:cubicBezTo>
                    <a:close/>
                  </a:path>
                </a:pathLst>
              </a:custGeom>
              <a:solidFill>
                <a:srgbClr val="FFFFFF"/>
              </a:solidFill>
            </p:spPr>
          </p:sp>
          <p:sp>
            <p:nvSpPr>
              <p:cNvPr name="TextBox 11" id="11"/>
              <p:cNvSpPr txBox="true"/>
              <p:nvPr/>
            </p:nvSpPr>
            <p:spPr>
              <a:xfrm>
                <a:off x="0" y="-47625"/>
                <a:ext cx="4274726" cy="1866851"/>
              </a:xfrm>
              <a:prstGeom prst="rect">
                <a:avLst/>
              </a:prstGeom>
            </p:spPr>
            <p:txBody>
              <a:bodyPr anchor="ctr" rtlCol="false" tIns="50800" lIns="50800" bIns="50800" rIns="50800"/>
              <a:lstStyle/>
              <a:p>
                <a:pPr algn="ctr">
                  <a:lnSpc>
                    <a:spcPts val="2659"/>
                  </a:lnSpc>
                </a:pPr>
              </a:p>
            </p:txBody>
          </p:sp>
        </p:grpSp>
      </p:grpSp>
      <p:grpSp>
        <p:nvGrpSpPr>
          <p:cNvPr name="Group 12" id="12"/>
          <p:cNvGrpSpPr/>
          <p:nvPr/>
        </p:nvGrpSpPr>
        <p:grpSpPr>
          <a:xfrm rot="0">
            <a:off x="1444312" y="3145454"/>
            <a:ext cx="15028882" cy="1494276"/>
            <a:chOff x="0" y="0"/>
            <a:chExt cx="3958224" cy="393554"/>
          </a:xfrm>
        </p:grpSpPr>
        <p:sp>
          <p:nvSpPr>
            <p:cNvPr name="Freeform 13" id="13"/>
            <p:cNvSpPr/>
            <p:nvPr/>
          </p:nvSpPr>
          <p:spPr>
            <a:xfrm flipH="false" flipV="false" rot="0">
              <a:off x="0" y="0"/>
              <a:ext cx="3958224" cy="393554"/>
            </a:xfrm>
            <a:custGeom>
              <a:avLst/>
              <a:gdLst/>
              <a:ahLst/>
              <a:cxnLst/>
              <a:rect r="r" b="b" t="t" l="l"/>
              <a:pathLst>
                <a:path h="393554" w="3958224">
                  <a:moveTo>
                    <a:pt x="26272" y="0"/>
                  </a:moveTo>
                  <a:lnTo>
                    <a:pt x="3931952" y="0"/>
                  </a:lnTo>
                  <a:cubicBezTo>
                    <a:pt x="3946462" y="0"/>
                    <a:pt x="3958224" y="11762"/>
                    <a:pt x="3958224" y="26272"/>
                  </a:cubicBezTo>
                  <a:lnTo>
                    <a:pt x="3958224" y="367282"/>
                  </a:lnTo>
                  <a:cubicBezTo>
                    <a:pt x="3958224" y="381792"/>
                    <a:pt x="3946462" y="393554"/>
                    <a:pt x="3931952" y="393554"/>
                  </a:cubicBezTo>
                  <a:lnTo>
                    <a:pt x="26272" y="393554"/>
                  </a:lnTo>
                  <a:cubicBezTo>
                    <a:pt x="11762" y="393554"/>
                    <a:pt x="0" y="381792"/>
                    <a:pt x="0" y="367282"/>
                  </a:cubicBezTo>
                  <a:lnTo>
                    <a:pt x="0" y="26272"/>
                  </a:lnTo>
                  <a:cubicBezTo>
                    <a:pt x="0" y="11762"/>
                    <a:pt x="11762" y="0"/>
                    <a:pt x="26272" y="0"/>
                  </a:cubicBezTo>
                  <a:close/>
                </a:path>
              </a:pathLst>
            </a:custGeom>
            <a:solidFill>
              <a:srgbClr val="F9EBDE"/>
            </a:solidFill>
          </p:spPr>
        </p:sp>
        <p:sp>
          <p:nvSpPr>
            <p:cNvPr name="TextBox 14" id="14"/>
            <p:cNvSpPr txBox="true"/>
            <p:nvPr/>
          </p:nvSpPr>
          <p:spPr>
            <a:xfrm>
              <a:off x="0" y="-47625"/>
              <a:ext cx="3958224" cy="441179"/>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521666" y="1118427"/>
            <a:ext cx="9260369" cy="1117774"/>
          </a:xfrm>
          <a:prstGeom prst="rect">
            <a:avLst/>
          </a:prstGeom>
        </p:spPr>
        <p:txBody>
          <a:bodyPr anchor="t" rtlCol="false" tIns="0" lIns="0" bIns="0" rIns="0">
            <a:spAutoFit/>
          </a:bodyPr>
          <a:lstStyle/>
          <a:p>
            <a:pPr algn="ctr">
              <a:lnSpc>
                <a:spcPts val="8215"/>
              </a:lnSpc>
              <a:spcBef>
                <a:spcPct val="0"/>
              </a:spcBef>
            </a:pPr>
            <a:r>
              <a:rPr lang="en-US" b="true" sz="5868">
                <a:solidFill>
                  <a:srgbClr val="000000"/>
                </a:solidFill>
                <a:latin typeface="Univers Heavy"/>
                <a:ea typeface="Univers Heavy"/>
                <a:cs typeface="Univers Heavy"/>
                <a:sym typeface="Univers Heavy"/>
              </a:rPr>
              <a:t>Learning Objectives</a:t>
            </a:r>
          </a:p>
        </p:txBody>
      </p:sp>
      <p:sp>
        <p:nvSpPr>
          <p:cNvPr name="Freeform 16" id="16"/>
          <p:cNvSpPr/>
          <p:nvPr/>
        </p:nvSpPr>
        <p:spPr>
          <a:xfrm flipH="false" flipV="false" rot="0">
            <a:off x="1722609" y="3408524"/>
            <a:ext cx="1342302" cy="968136"/>
          </a:xfrm>
          <a:custGeom>
            <a:avLst/>
            <a:gdLst/>
            <a:ahLst/>
            <a:cxnLst/>
            <a:rect r="r" b="b" t="t" l="l"/>
            <a:pathLst>
              <a:path h="968136" w="1342302">
                <a:moveTo>
                  <a:pt x="0" y="0"/>
                </a:moveTo>
                <a:lnTo>
                  <a:pt x="1342302" y="0"/>
                </a:lnTo>
                <a:lnTo>
                  <a:pt x="1342302" y="968135"/>
                </a:lnTo>
                <a:lnTo>
                  <a:pt x="0" y="968135"/>
                </a:lnTo>
                <a:lnTo>
                  <a:pt x="0" y="0"/>
                </a:lnTo>
                <a:close/>
              </a:path>
            </a:pathLst>
          </a:custGeom>
          <a:blipFill>
            <a:blip r:embed="rId2"/>
            <a:stretch>
              <a:fillRect l="0" t="0" r="0" b="0"/>
            </a:stretch>
          </a:blipFill>
        </p:spPr>
      </p:sp>
      <p:grpSp>
        <p:nvGrpSpPr>
          <p:cNvPr name="Group 17" id="17"/>
          <p:cNvGrpSpPr/>
          <p:nvPr/>
        </p:nvGrpSpPr>
        <p:grpSpPr>
          <a:xfrm rot="0">
            <a:off x="1521666" y="5065511"/>
            <a:ext cx="14951528" cy="1494276"/>
            <a:chOff x="0" y="0"/>
            <a:chExt cx="3937851" cy="393554"/>
          </a:xfrm>
        </p:grpSpPr>
        <p:sp>
          <p:nvSpPr>
            <p:cNvPr name="Freeform 18" id="18"/>
            <p:cNvSpPr/>
            <p:nvPr/>
          </p:nvSpPr>
          <p:spPr>
            <a:xfrm flipH="false" flipV="false" rot="0">
              <a:off x="0" y="0"/>
              <a:ext cx="3937851" cy="393554"/>
            </a:xfrm>
            <a:custGeom>
              <a:avLst/>
              <a:gdLst/>
              <a:ahLst/>
              <a:cxnLst/>
              <a:rect r="r" b="b" t="t" l="l"/>
              <a:pathLst>
                <a:path h="393554" w="3937851">
                  <a:moveTo>
                    <a:pt x="26408" y="0"/>
                  </a:moveTo>
                  <a:lnTo>
                    <a:pt x="3911443" y="0"/>
                  </a:lnTo>
                  <a:cubicBezTo>
                    <a:pt x="3926027" y="0"/>
                    <a:pt x="3937851" y="11823"/>
                    <a:pt x="3937851" y="26408"/>
                  </a:cubicBezTo>
                  <a:lnTo>
                    <a:pt x="3937851" y="367146"/>
                  </a:lnTo>
                  <a:cubicBezTo>
                    <a:pt x="3937851" y="381731"/>
                    <a:pt x="3926027" y="393554"/>
                    <a:pt x="3911443" y="393554"/>
                  </a:cubicBezTo>
                  <a:lnTo>
                    <a:pt x="26408" y="393554"/>
                  </a:lnTo>
                  <a:cubicBezTo>
                    <a:pt x="11823" y="393554"/>
                    <a:pt x="0" y="381731"/>
                    <a:pt x="0" y="367146"/>
                  </a:cubicBezTo>
                  <a:lnTo>
                    <a:pt x="0" y="26408"/>
                  </a:lnTo>
                  <a:cubicBezTo>
                    <a:pt x="0" y="11823"/>
                    <a:pt x="11823" y="0"/>
                    <a:pt x="26408" y="0"/>
                  </a:cubicBezTo>
                  <a:close/>
                </a:path>
              </a:pathLst>
            </a:custGeom>
            <a:solidFill>
              <a:srgbClr val="F9EBDE"/>
            </a:solidFill>
          </p:spPr>
        </p:sp>
        <p:sp>
          <p:nvSpPr>
            <p:cNvPr name="TextBox 19" id="19"/>
            <p:cNvSpPr txBox="true"/>
            <p:nvPr/>
          </p:nvSpPr>
          <p:spPr>
            <a:xfrm>
              <a:off x="0" y="-47625"/>
              <a:ext cx="3937851" cy="441179"/>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521666" y="6988412"/>
            <a:ext cx="14951528" cy="1494276"/>
            <a:chOff x="0" y="0"/>
            <a:chExt cx="3937851" cy="393554"/>
          </a:xfrm>
        </p:grpSpPr>
        <p:sp>
          <p:nvSpPr>
            <p:cNvPr name="Freeform 21" id="21"/>
            <p:cNvSpPr/>
            <p:nvPr/>
          </p:nvSpPr>
          <p:spPr>
            <a:xfrm flipH="false" flipV="false" rot="0">
              <a:off x="0" y="0"/>
              <a:ext cx="3937851" cy="393554"/>
            </a:xfrm>
            <a:custGeom>
              <a:avLst/>
              <a:gdLst/>
              <a:ahLst/>
              <a:cxnLst/>
              <a:rect r="r" b="b" t="t" l="l"/>
              <a:pathLst>
                <a:path h="393554" w="3937851">
                  <a:moveTo>
                    <a:pt x="26408" y="0"/>
                  </a:moveTo>
                  <a:lnTo>
                    <a:pt x="3911443" y="0"/>
                  </a:lnTo>
                  <a:cubicBezTo>
                    <a:pt x="3926027" y="0"/>
                    <a:pt x="3937851" y="11823"/>
                    <a:pt x="3937851" y="26408"/>
                  </a:cubicBezTo>
                  <a:lnTo>
                    <a:pt x="3937851" y="367146"/>
                  </a:lnTo>
                  <a:cubicBezTo>
                    <a:pt x="3937851" y="381731"/>
                    <a:pt x="3926027" y="393554"/>
                    <a:pt x="3911443" y="393554"/>
                  </a:cubicBezTo>
                  <a:lnTo>
                    <a:pt x="26408" y="393554"/>
                  </a:lnTo>
                  <a:cubicBezTo>
                    <a:pt x="11823" y="393554"/>
                    <a:pt x="0" y="381731"/>
                    <a:pt x="0" y="367146"/>
                  </a:cubicBezTo>
                  <a:lnTo>
                    <a:pt x="0" y="26408"/>
                  </a:lnTo>
                  <a:cubicBezTo>
                    <a:pt x="0" y="11823"/>
                    <a:pt x="11823" y="0"/>
                    <a:pt x="26408" y="0"/>
                  </a:cubicBezTo>
                  <a:close/>
                </a:path>
              </a:pathLst>
            </a:custGeom>
            <a:solidFill>
              <a:srgbClr val="F9EBDE"/>
            </a:solidFill>
          </p:spPr>
        </p:sp>
        <p:sp>
          <p:nvSpPr>
            <p:cNvPr name="TextBox 22" id="22"/>
            <p:cNvSpPr txBox="true"/>
            <p:nvPr/>
          </p:nvSpPr>
          <p:spPr>
            <a:xfrm>
              <a:off x="0" y="-47625"/>
              <a:ext cx="3937851" cy="441179"/>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875009" y="5328581"/>
            <a:ext cx="1342302" cy="968136"/>
          </a:xfrm>
          <a:custGeom>
            <a:avLst/>
            <a:gdLst/>
            <a:ahLst/>
            <a:cxnLst/>
            <a:rect r="r" b="b" t="t" l="l"/>
            <a:pathLst>
              <a:path h="968136" w="1342302">
                <a:moveTo>
                  <a:pt x="0" y="0"/>
                </a:moveTo>
                <a:lnTo>
                  <a:pt x="1342302" y="0"/>
                </a:lnTo>
                <a:lnTo>
                  <a:pt x="1342302" y="968136"/>
                </a:lnTo>
                <a:lnTo>
                  <a:pt x="0" y="968136"/>
                </a:lnTo>
                <a:lnTo>
                  <a:pt x="0" y="0"/>
                </a:lnTo>
                <a:close/>
              </a:path>
            </a:pathLst>
          </a:custGeom>
          <a:blipFill>
            <a:blip r:embed="rId2"/>
            <a:stretch>
              <a:fillRect l="0" t="0" r="0" b="0"/>
            </a:stretch>
          </a:blipFill>
        </p:spPr>
      </p:sp>
      <p:sp>
        <p:nvSpPr>
          <p:cNvPr name="Freeform 24" id="24"/>
          <p:cNvSpPr/>
          <p:nvPr/>
        </p:nvSpPr>
        <p:spPr>
          <a:xfrm flipH="false" flipV="false" rot="0">
            <a:off x="1875009" y="7245587"/>
            <a:ext cx="1342302" cy="968136"/>
          </a:xfrm>
          <a:custGeom>
            <a:avLst/>
            <a:gdLst/>
            <a:ahLst/>
            <a:cxnLst/>
            <a:rect r="r" b="b" t="t" l="l"/>
            <a:pathLst>
              <a:path h="968136" w="1342302">
                <a:moveTo>
                  <a:pt x="0" y="0"/>
                </a:moveTo>
                <a:lnTo>
                  <a:pt x="1342302" y="0"/>
                </a:lnTo>
                <a:lnTo>
                  <a:pt x="1342302" y="968136"/>
                </a:lnTo>
                <a:lnTo>
                  <a:pt x="0" y="968136"/>
                </a:lnTo>
                <a:lnTo>
                  <a:pt x="0" y="0"/>
                </a:lnTo>
                <a:close/>
              </a:path>
            </a:pathLst>
          </a:custGeom>
          <a:blipFill>
            <a:blip r:embed="rId2"/>
            <a:stretch>
              <a:fillRect l="0" t="0" r="0" b="0"/>
            </a:stretch>
          </a:blipFill>
        </p:spPr>
      </p:sp>
      <p:sp>
        <p:nvSpPr>
          <p:cNvPr name="TextBox 25" id="25"/>
          <p:cNvSpPr txBox="true"/>
          <p:nvPr/>
        </p:nvSpPr>
        <p:spPr>
          <a:xfrm rot="0">
            <a:off x="3516409" y="3569059"/>
            <a:ext cx="10269750"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Gut - Brain Connection</a:t>
            </a:r>
          </a:p>
        </p:txBody>
      </p:sp>
      <p:sp>
        <p:nvSpPr>
          <p:cNvPr name="TextBox 26" id="26"/>
          <p:cNvSpPr txBox="true"/>
          <p:nvPr/>
        </p:nvSpPr>
        <p:spPr>
          <a:xfrm rot="0">
            <a:off x="3516409" y="5490538"/>
            <a:ext cx="10269750"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Factors Beyond Diet that can harm Gut Health</a:t>
            </a:r>
          </a:p>
        </p:txBody>
      </p:sp>
      <p:sp>
        <p:nvSpPr>
          <p:cNvPr name="TextBox 27" id="27"/>
          <p:cNvSpPr txBox="true"/>
          <p:nvPr/>
        </p:nvSpPr>
        <p:spPr>
          <a:xfrm rot="0">
            <a:off x="3516409" y="7412017"/>
            <a:ext cx="12229498" cy="5803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Resources and Tools to Incorporate into your Lifestyle</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87405" y="563717"/>
            <a:ext cx="14151256" cy="9290669"/>
            <a:chOff x="0" y="0"/>
            <a:chExt cx="3727080" cy="2446925"/>
          </a:xfrm>
        </p:grpSpPr>
        <p:sp>
          <p:nvSpPr>
            <p:cNvPr name="Freeform 6" id="6"/>
            <p:cNvSpPr/>
            <p:nvPr/>
          </p:nvSpPr>
          <p:spPr>
            <a:xfrm flipH="false" flipV="false" rot="0">
              <a:off x="0" y="0"/>
              <a:ext cx="3727080" cy="2446925"/>
            </a:xfrm>
            <a:custGeom>
              <a:avLst/>
              <a:gdLst/>
              <a:ahLst/>
              <a:cxnLst/>
              <a:rect r="r" b="b" t="t" l="l"/>
              <a:pathLst>
                <a:path h="2446925" w="3727080">
                  <a:moveTo>
                    <a:pt x="0" y="0"/>
                  </a:moveTo>
                  <a:lnTo>
                    <a:pt x="3727080" y="0"/>
                  </a:lnTo>
                  <a:lnTo>
                    <a:pt x="3727080" y="2446925"/>
                  </a:lnTo>
                  <a:lnTo>
                    <a:pt x="0" y="2446925"/>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727080" cy="249455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383837" y="963832"/>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Digital Detox</a:t>
            </a:r>
          </a:p>
        </p:txBody>
      </p:sp>
      <p:sp>
        <p:nvSpPr>
          <p:cNvPr name="TextBox 9" id="9"/>
          <p:cNvSpPr txBox="true"/>
          <p:nvPr/>
        </p:nvSpPr>
        <p:spPr>
          <a:xfrm rot="0">
            <a:off x="2383837" y="1562760"/>
            <a:ext cx="11257464" cy="2772876"/>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This means you put your phone away, and even the TV if you want, for a certain amount of time or certain time fo the day.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Morning - No phone first thing, swap it for vagal toning!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Evening - at least an hour before bed NO phone or anything too stimulating. </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Replace screen time with other activities such as walking, playing games, reading a book, relaxing to music</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Set a timeframe</a:t>
            </a:r>
          </a:p>
        </p:txBody>
      </p:sp>
      <p:sp>
        <p:nvSpPr>
          <p:cNvPr name="TextBox 10" id="10"/>
          <p:cNvSpPr txBox="true"/>
          <p:nvPr/>
        </p:nvSpPr>
        <p:spPr>
          <a:xfrm rot="0">
            <a:off x="2383837" y="4857750"/>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Morning Sun Exposure</a:t>
            </a:r>
          </a:p>
        </p:txBody>
      </p:sp>
      <p:sp>
        <p:nvSpPr>
          <p:cNvPr name="TextBox 11" id="11"/>
          <p:cNvSpPr txBox="true"/>
          <p:nvPr/>
        </p:nvSpPr>
        <p:spPr>
          <a:xfrm rot="0">
            <a:off x="2383837" y="5455529"/>
            <a:ext cx="16471554"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Face to sun, even when cloudy for ideally 15 minutes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If you have trouble falling asleep, this alone can be a big came changer for you</a:t>
            </a:r>
          </a:p>
        </p:txBody>
      </p:sp>
      <p:sp>
        <p:nvSpPr>
          <p:cNvPr name="TextBox 12" id="12"/>
          <p:cNvSpPr txBox="true"/>
          <p:nvPr/>
        </p:nvSpPr>
        <p:spPr>
          <a:xfrm rot="0">
            <a:off x="2383837" y="6627153"/>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Evening Sun Exposure</a:t>
            </a:r>
          </a:p>
        </p:txBody>
      </p:sp>
      <p:sp>
        <p:nvSpPr>
          <p:cNvPr name="TextBox 13" id="13"/>
          <p:cNvSpPr txBox="true"/>
          <p:nvPr/>
        </p:nvSpPr>
        <p:spPr>
          <a:xfrm rot="0">
            <a:off x="2383837" y="7227228"/>
            <a:ext cx="16471554" cy="778307"/>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Watching the sunset can have the same benefits as morning sun exposure</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Face to sun, even when cloudy ideally for 15 minutes</a:t>
            </a:r>
          </a:p>
        </p:txBody>
      </p:sp>
      <p:sp>
        <p:nvSpPr>
          <p:cNvPr name="TextBox 14" id="14"/>
          <p:cNvSpPr txBox="true"/>
          <p:nvPr/>
        </p:nvSpPr>
        <p:spPr>
          <a:xfrm rot="0">
            <a:off x="2383837" y="8396060"/>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Can’t do Sun Exposure due to scheduling? </a:t>
            </a:r>
          </a:p>
        </p:txBody>
      </p:sp>
      <p:sp>
        <p:nvSpPr>
          <p:cNvPr name="TextBox 15" id="15"/>
          <p:cNvSpPr txBox="true"/>
          <p:nvPr/>
        </p:nvSpPr>
        <p:spPr>
          <a:xfrm rot="0">
            <a:off x="2383837" y="8996135"/>
            <a:ext cx="12620132" cy="379393"/>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Add in red light therapy upon waking and before bed</a:t>
            </a:r>
          </a:p>
        </p:txBody>
      </p:sp>
      <p:sp>
        <p:nvSpPr>
          <p:cNvPr name="TextBox 16" id="16"/>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7" id="17"/>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39388" y="482633"/>
            <a:ext cx="14086012" cy="9255044"/>
            <a:chOff x="0" y="0"/>
            <a:chExt cx="3709896" cy="2437542"/>
          </a:xfrm>
        </p:grpSpPr>
        <p:sp>
          <p:nvSpPr>
            <p:cNvPr name="Freeform 6" id="6"/>
            <p:cNvSpPr/>
            <p:nvPr/>
          </p:nvSpPr>
          <p:spPr>
            <a:xfrm flipH="false" flipV="false" rot="0">
              <a:off x="0" y="0"/>
              <a:ext cx="3709896" cy="2437542"/>
            </a:xfrm>
            <a:custGeom>
              <a:avLst/>
              <a:gdLst/>
              <a:ahLst/>
              <a:cxnLst/>
              <a:rect r="r" b="b" t="t" l="l"/>
              <a:pathLst>
                <a:path h="2437542" w="3709896">
                  <a:moveTo>
                    <a:pt x="0" y="0"/>
                  </a:moveTo>
                  <a:lnTo>
                    <a:pt x="3709896" y="0"/>
                  </a:lnTo>
                  <a:lnTo>
                    <a:pt x="3709896" y="2437542"/>
                  </a:lnTo>
                  <a:lnTo>
                    <a:pt x="0" y="2437542"/>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3709896" cy="2485167"/>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342483" y="971550"/>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Nourishing Drink</a:t>
            </a:r>
          </a:p>
        </p:txBody>
      </p:sp>
      <p:sp>
        <p:nvSpPr>
          <p:cNvPr name="TextBox 9" id="9"/>
          <p:cNvSpPr txBox="true"/>
          <p:nvPr/>
        </p:nvSpPr>
        <p:spPr>
          <a:xfrm rot="0">
            <a:off x="2342483" y="1585614"/>
            <a:ext cx="12357871" cy="2772876"/>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Electrolytes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Minerals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Teas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Adaptogenic Herbs</a:t>
            </a:r>
          </a:p>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vitamin C (supports the adrenal glands and the HPA axis which directly impacts your mood, stress response, immunity, and energy. Plus when stressed your body needs 3x more vitamin C than normal. </a:t>
            </a:r>
          </a:p>
        </p:txBody>
      </p:sp>
      <p:sp>
        <p:nvSpPr>
          <p:cNvPr name="TextBox 10" id="10"/>
          <p:cNvSpPr txBox="true"/>
          <p:nvPr/>
        </p:nvSpPr>
        <p:spPr>
          <a:xfrm rot="0">
            <a:off x="2342483" y="4979279"/>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Grounding for 5 - 10 minutes anytime of day</a:t>
            </a:r>
          </a:p>
        </p:txBody>
      </p:sp>
      <p:sp>
        <p:nvSpPr>
          <p:cNvPr name="TextBox 11" id="11"/>
          <p:cNvSpPr txBox="true"/>
          <p:nvPr/>
        </p:nvSpPr>
        <p:spPr>
          <a:xfrm rot="0">
            <a:off x="2342483" y="5687596"/>
            <a:ext cx="12524599" cy="3570704"/>
          </a:xfrm>
          <a:prstGeom prst="rect">
            <a:avLst/>
          </a:prstGeom>
        </p:spPr>
        <p:txBody>
          <a:bodyPr anchor="t" rtlCol="false" tIns="0" lIns="0" bIns="0" rIns="0">
            <a:spAutoFit/>
          </a:bodyPr>
          <a:lstStyle/>
          <a:p>
            <a:pPr algn="l" marL="489778" indent="-244889" lvl="1">
              <a:lnSpc>
                <a:spcPts val="3175"/>
              </a:lnSpc>
              <a:buFont typeface="Arial"/>
              <a:buChar char="•"/>
            </a:pPr>
            <a:r>
              <a:rPr lang="en-US" sz="2268">
                <a:solidFill>
                  <a:srgbClr val="000000"/>
                </a:solidFill>
                <a:latin typeface="Canva Sans"/>
                <a:ea typeface="Canva Sans"/>
                <a:cs typeface="Canva Sans"/>
                <a:sym typeface="Canva Sans"/>
              </a:rPr>
              <a:t>Grounding, also known as earthing, involves making direct contact with the Earth’s surface, such as walking barefoot on grass, sand, or soil. This practice is based on the idea that connecting with the Earth’s electrons can have positive effects on your health</a:t>
            </a:r>
          </a:p>
          <a:p>
            <a:pPr algn="l">
              <a:lnSpc>
                <a:spcPts val="3175"/>
              </a:lnSpc>
            </a:pP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Walk Barefoot</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Sit or Lie on the Ground</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Grounding Mats and Sheets</a:t>
            </a:r>
          </a:p>
          <a:p>
            <a:pPr algn="l" marL="979556" indent="-326519" lvl="2">
              <a:lnSpc>
                <a:spcPts val="3175"/>
              </a:lnSpc>
              <a:buFont typeface="Arial"/>
              <a:buChar char="⚬"/>
            </a:pPr>
            <a:r>
              <a:rPr lang="en-US" sz="2268">
                <a:solidFill>
                  <a:srgbClr val="000000"/>
                </a:solidFill>
                <a:latin typeface="Canva Sans"/>
                <a:ea typeface="Canva Sans"/>
                <a:cs typeface="Canva Sans"/>
                <a:sym typeface="Canva Sans"/>
              </a:rPr>
              <a:t>Water Grounding </a:t>
            </a:r>
          </a:p>
        </p:txBody>
      </p:sp>
      <p:sp>
        <p:nvSpPr>
          <p:cNvPr name="TextBox 12" id="12"/>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
        <p:nvSpPr>
          <p:cNvPr name="TextBox 13" id="13"/>
          <p:cNvSpPr txBox="true"/>
          <p:nvPr/>
        </p:nvSpPr>
        <p:spPr>
          <a:xfrm rot="5400000">
            <a:off x="12142291" y="4630192"/>
            <a:ext cx="9104988" cy="1109980"/>
          </a:xfrm>
          <a:prstGeom prst="rect">
            <a:avLst/>
          </a:prstGeom>
        </p:spPr>
        <p:txBody>
          <a:bodyPr anchor="t" rtlCol="false" tIns="0" lIns="0" bIns="0" rIns="0">
            <a:spAutoFit/>
          </a:bodyPr>
          <a:lstStyle/>
          <a:p>
            <a:pPr algn="ctr">
              <a:lnSpc>
                <a:spcPts val="8119"/>
              </a:lnSpc>
              <a:spcBef>
                <a:spcPct val="0"/>
              </a:spcBef>
            </a:pPr>
            <a:r>
              <a:rPr lang="en-US" b="true" sz="5799" spc="927">
                <a:solidFill>
                  <a:srgbClr val="FFFFFF"/>
                </a:solidFill>
                <a:latin typeface="Univers Bold"/>
                <a:ea typeface="Univers Bold"/>
                <a:cs typeface="Univers Bold"/>
                <a:sym typeface="Univers Bold"/>
              </a:rPr>
              <a:t>Cortisol Cheats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671399" y="482633"/>
            <a:ext cx="15587901" cy="9394942"/>
            <a:chOff x="0" y="0"/>
            <a:chExt cx="4105455" cy="2474388"/>
          </a:xfrm>
        </p:grpSpPr>
        <p:sp>
          <p:nvSpPr>
            <p:cNvPr name="Freeform 6" id="6"/>
            <p:cNvSpPr/>
            <p:nvPr/>
          </p:nvSpPr>
          <p:spPr>
            <a:xfrm flipH="false" flipV="false" rot="0">
              <a:off x="0" y="0"/>
              <a:ext cx="4105455" cy="2474388"/>
            </a:xfrm>
            <a:custGeom>
              <a:avLst/>
              <a:gdLst/>
              <a:ahLst/>
              <a:cxnLst/>
              <a:rect r="r" b="b" t="t" l="l"/>
              <a:pathLst>
                <a:path h="2474388" w="4105455">
                  <a:moveTo>
                    <a:pt x="0" y="0"/>
                  </a:moveTo>
                  <a:lnTo>
                    <a:pt x="4105455" y="0"/>
                  </a:lnTo>
                  <a:lnTo>
                    <a:pt x="4105455" y="2474388"/>
                  </a:lnTo>
                  <a:lnTo>
                    <a:pt x="0" y="2474388"/>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05455" cy="2522013"/>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429832" y="1190743"/>
            <a:ext cx="6500113" cy="8331859"/>
          </a:xfrm>
          <a:custGeom>
            <a:avLst/>
            <a:gdLst/>
            <a:ahLst/>
            <a:cxnLst/>
            <a:rect r="r" b="b" t="t" l="l"/>
            <a:pathLst>
              <a:path h="8331859" w="6500113">
                <a:moveTo>
                  <a:pt x="0" y="0"/>
                </a:moveTo>
                <a:lnTo>
                  <a:pt x="6500113" y="0"/>
                </a:lnTo>
                <a:lnTo>
                  <a:pt x="6500113" y="8331859"/>
                </a:lnTo>
                <a:lnTo>
                  <a:pt x="0" y="8331859"/>
                </a:lnTo>
                <a:lnTo>
                  <a:pt x="0" y="0"/>
                </a:lnTo>
                <a:close/>
              </a:path>
            </a:pathLst>
          </a:custGeom>
          <a:blipFill>
            <a:blip r:embed="rId2"/>
            <a:stretch>
              <a:fillRect l="-65511" t="-22404" r="-69101" b="0"/>
            </a:stretch>
          </a:blipFill>
        </p:spPr>
      </p:sp>
      <p:sp>
        <p:nvSpPr>
          <p:cNvPr name="TextBox 9" id="9"/>
          <p:cNvSpPr txBox="true"/>
          <p:nvPr/>
        </p:nvSpPr>
        <p:spPr>
          <a:xfrm rot="0">
            <a:off x="2401904" y="2588260"/>
            <a:ext cx="7780278" cy="4996180"/>
          </a:xfrm>
          <a:prstGeom prst="rect">
            <a:avLst/>
          </a:prstGeom>
        </p:spPr>
        <p:txBody>
          <a:bodyPr anchor="t" rtlCol="false" tIns="0" lIns="0" bIns="0" rIns="0">
            <a:spAutoFit/>
          </a:bodyPr>
          <a:lstStyle/>
          <a:p>
            <a:pPr algn="l">
              <a:lnSpc>
                <a:spcPts val="3919"/>
              </a:lnSpc>
            </a:pPr>
            <a:r>
              <a:rPr lang="en-US" sz="2799">
                <a:solidFill>
                  <a:srgbClr val="000000"/>
                </a:solidFill>
                <a:latin typeface="Univers Light"/>
                <a:ea typeface="Univers Light"/>
                <a:cs typeface="Univers Light"/>
                <a:sym typeface="Univers Light"/>
              </a:rPr>
              <a:t>The vagus nerve is in charge of the parasympathetic nervous system (PNS). So, the term “vagal tone” describes the function of the PNS. </a:t>
            </a:r>
          </a:p>
          <a:p>
            <a:pPr algn="l">
              <a:lnSpc>
                <a:spcPts val="3919"/>
              </a:lnSpc>
            </a:pPr>
          </a:p>
          <a:p>
            <a:pPr algn="l">
              <a:lnSpc>
                <a:spcPts val="3919"/>
              </a:lnSpc>
              <a:spcBef>
                <a:spcPct val="0"/>
              </a:spcBef>
            </a:pPr>
            <a:r>
              <a:rPr lang="en-US" sz="2799">
                <a:solidFill>
                  <a:srgbClr val="000000"/>
                </a:solidFill>
                <a:latin typeface="Univers Light"/>
                <a:ea typeface="Univers Light"/>
                <a:cs typeface="Univers Light"/>
                <a:sym typeface="Univers Light"/>
              </a:rPr>
              <a:t>Does the PNS work well to balance out the sympathetic response? Or is it inhibited? Think of it like muscle tone. Is it strong, or is it weak? Do you feel rigid, tense and anxious, or flexible and resilient?</a:t>
            </a:r>
          </a:p>
        </p:txBody>
      </p:sp>
      <p:sp>
        <p:nvSpPr>
          <p:cNvPr name="TextBox 10" id="10"/>
          <p:cNvSpPr txBox="true"/>
          <p:nvPr/>
        </p:nvSpPr>
        <p:spPr>
          <a:xfrm rot="0">
            <a:off x="2354577" y="990718"/>
            <a:ext cx="12550607" cy="958850"/>
          </a:xfrm>
          <a:prstGeom prst="rect">
            <a:avLst/>
          </a:prstGeom>
        </p:spPr>
        <p:txBody>
          <a:bodyPr anchor="t" rtlCol="false" tIns="0" lIns="0" bIns="0" rIns="0">
            <a:spAutoFit/>
          </a:bodyPr>
          <a:lstStyle/>
          <a:p>
            <a:pPr algn="l">
              <a:lnSpc>
                <a:spcPts val="7000"/>
              </a:lnSpc>
              <a:spcBef>
                <a:spcPct val="0"/>
              </a:spcBef>
            </a:pPr>
            <a:r>
              <a:rPr lang="en-US" b="true" sz="5000">
                <a:solidFill>
                  <a:srgbClr val="000000"/>
                </a:solidFill>
                <a:latin typeface="Univers Bold"/>
                <a:ea typeface="Univers Bold"/>
                <a:cs typeface="Univers Bold"/>
                <a:sym typeface="Univers Bold"/>
              </a:rPr>
              <a:t>Vagus Nerve - Vagal Toning</a:t>
            </a:r>
          </a:p>
        </p:txBody>
      </p:sp>
      <p:sp>
        <p:nvSpPr>
          <p:cNvPr name="TextBox 11" id="11"/>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87228" y="461595"/>
            <a:ext cx="16096358" cy="9360780"/>
            <a:chOff x="0" y="0"/>
            <a:chExt cx="4239370" cy="2465390"/>
          </a:xfrm>
        </p:grpSpPr>
        <p:sp>
          <p:nvSpPr>
            <p:cNvPr name="Freeform 6" id="6"/>
            <p:cNvSpPr/>
            <p:nvPr/>
          </p:nvSpPr>
          <p:spPr>
            <a:xfrm flipH="false" flipV="false" rot="0">
              <a:off x="0" y="0"/>
              <a:ext cx="4239370" cy="2465390"/>
            </a:xfrm>
            <a:custGeom>
              <a:avLst/>
              <a:gdLst/>
              <a:ahLst/>
              <a:cxnLst/>
              <a:rect r="r" b="b" t="t" l="l"/>
              <a:pathLst>
                <a:path h="2465390" w="4239370">
                  <a:moveTo>
                    <a:pt x="0" y="0"/>
                  </a:moveTo>
                  <a:lnTo>
                    <a:pt x="4239370" y="0"/>
                  </a:lnTo>
                  <a:lnTo>
                    <a:pt x="4239370" y="2465390"/>
                  </a:lnTo>
                  <a:lnTo>
                    <a:pt x="0" y="2465390"/>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39370" cy="2513015"/>
            </a:xfrm>
            <a:prstGeom prst="rect">
              <a:avLst/>
            </a:prstGeom>
          </p:spPr>
          <p:txBody>
            <a:bodyPr anchor="ctr" rtlCol="false" tIns="50800" lIns="50800" bIns="50800" rIns="50800"/>
            <a:lstStyle/>
            <a:p>
              <a:pPr algn="ctr">
                <a:lnSpc>
                  <a:spcPts val="2659"/>
                </a:lnSpc>
              </a:pPr>
            </a:p>
          </p:txBody>
        </p:sp>
      </p:grpSp>
      <p:grpSp>
        <p:nvGrpSpPr>
          <p:cNvPr name="Group 8" id="8"/>
          <p:cNvGrpSpPr>
            <a:grpSpLocks noChangeAspect="true"/>
          </p:cNvGrpSpPr>
          <p:nvPr/>
        </p:nvGrpSpPr>
        <p:grpSpPr>
          <a:xfrm rot="0">
            <a:off x="8827274" y="3364921"/>
            <a:ext cx="7681362" cy="5246370"/>
            <a:chOff x="0" y="0"/>
            <a:chExt cx="7620000" cy="5204460"/>
          </a:xfrm>
        </p:grpSpPr>
        <p:sp>
          <p:nvSpPr>
            <p:cNvPr name="Freeform 9" id="9"/>
            <p:cNvSpPr/>
            <p:nvPr/>
          </p:nvSpPr>
          <p:spPr>
            <a:xfrm flipH="false" flipV="false" rot="0">
              <a:off x="0" y="0"/>
              <a:ext cx="7620000" cy="4668520"/>
            </a:xfrm>
            <a:custGeom>
              <a:avLst/>
              <a:gdLst/>
              <a:ahLst/>
              <a:cxnLst/>
              <a:rect r="r" b="b" t="t" l="l"/>
              <a:pathLst>
                <a:path h="4668520" w="7620000">
                  <a:moveTo>
                    <a:pt x="0" y="0"/>
                  </a:moveTo>
                  <a:lnTo>
                    <a:pt x="7620000" y="0"/>
                  </a:lnTo>
                  <a:lnTo>
                    <a:pt x="7620000" y="4668520"/>
                  </a:lnTo>
                  <a:lnTo>
                    <a:pt x="0" y="4668520"/>
                  </a:lnTo>
                  <a:close/>
                </a:path>
              </a:pathLst>
            </a:custGeom>
            <a:blipFill>
              <a:blip r:embed="rId2"/>
              <a:stretch>
                <a:fillRect l="-2253" t="0" r="-2253" b="0"/>
              </a:stretch>
            </a:blipFill>
          </p:spPr>
        </p:sp>
        <p:sp>
          <p:nvSpPr>
            <p:cNvPr name="Freeform 10" id="10"/>
            <p:cNvSpPr/>
            <p:nvPr/>
          </p:nvSpPr>
          <p:spPr>
            <a:xfrm flipH="false" flipV="false" rot="0">
              <a:off x="0" y="4668520"/>
              <a:ext cx="7620000" cy="535940"/>
            </a:xfrm>
            <a:custGeom>
              <a:avLst/>
              <a:gdLst/>
              <a:ahLst/>
              <a:cxnLst/>
              <a:rect r="r" b="b" t="t" l="l"/>
              <a:pathLst>
                <a:path h="535940" w="7620000">
                  <a:moveTo>
                    <a:pt x="0" y="0"/>
                  </a:moveTo>
                  <a:lnTo>
                    <a:pt x="7620000" y="0"/>
                  </a:lnTo>
                  <a:lnTo>
                    <a:pt x="7620000" y="535940"/>
                  </a:lnTo>
                  <a:lnTo>
                    <a:pt x="0" y="535940"/>
                  </a:lnTo>
                  <a:close/>
                </a:path>
              </a:pathLst>
            </a:custGeom>
            <a:solidFill>
              <a:srgbClr val="6D6E71"/>
            </a:solidFill>
          </p:spPr>
        </p:sp>
        <p:sp>
          <p:nvSpPr>
            <p:cNvPr name="Freeform 11" id="11"/>
            <p:cNvSpPr/>
            <p:nvPr/>
          </p:nvSpPr>
          <p:spPr>
            <a:xfrm flipH="false" flipV="false" rot="0">
              <a:off x="635000" y="4842510"/>
              <a:ext cx="6755130" cy="187960"/>
            </a:xfrm>
            <a:custGeom>
              <a:avLst/>
              <a:gdLst/>
              <a:ahLst/>
              <a:cxnLst/>
              <a:rect r="r" b="b" t="t" l="l"/>
              <a:pathLst>
                <a:path h="187960" w="6755130">
                  <a:moveTo>
                    <a:pt x="4968240" y="93980"/>
                  </a:moveTo>
                  <a:cubicBezTo>
                    <a:pt x="4968240" y="146050"/>
                    <a:pt x="4926330" y="187960"/>
                    <a:pt x="4874260" y="187960"/>
                  </a:cubicBezTo>
                  <a:lnTo>
                    <a:pt x="93980" y="187960"/>
                  </a:lnTo>
                  <a:cubicBezTo>
                    <a:pt x="41910" y="187960"/>
                    <a:pt x="0" y="146050"/>
                    <a:pt x="0" y="93980"/>
                  </a:cubicBezTo>
                  <a:cubicBezTo>
                    <a:pt x="0" y="41910"/>
                    <a:pt x="41910" y="0"/>
                    <a:pt x="93980" y="0"/>
                  </a:cubicBezTo>
                  <a:lnTo>
                    <a:pt x="4875530" y="0"/>
                  </a:lnTo>
                  <a:cubicBezTo>
                    <a:pt x="4926330" y="1270"/>
                    <a:pt x="4968240" y="43180"/>
                    <a:pt x="4968240" y="93980"/>
                  </a:cubicBezTo>
                  <a:close/>
                  <a:moveTo>
                    <a:pt x="6755130" y="93980"/>
                  </a:moveTo>
                  <a:cubicBezTo>
                    <a:pt x="6755130" y="146050"/>
                    <a:pt x="6713220" y="187960"/>
                    <a:pt x="6661150" y="187960"/>
                  </a:cubicBezTo>
                  <a:lnTo>
                    <a:pt x="5876290" y="187960"/>
                  </a:lnTo>
                  <a:cubicBezTo>
                    <a:pt x="5824220" y="187960"/>
                    <a:pt x="5782310" y="146050"/>
                    <a:pt x="5782310" y="93980"/>
                  </a:cubicBezTo>
                  <a:cubicBezTo>
                    <a:pt x="5782310" y="41910"/>
                    <a:pt x="5824220" y="0"/>
                    <a:pt x="5876290" y="0"/>
                  </a:cubicBezTo>
                  <a:lnTo>
                    <a:pt x="6661150" y="0"/>
                  </a:lnTo>
                  <a:cubicBezTo>
                    <a:pt x="6713220" y="1270"/>
                    <a:pt x="6755130" y="43180"/>
                    <a:pt x="6755130" y="93980"/>
                  </a:cubicBezTo>
                  <a:close/>
                </a:path>
              </a:pathLst>
            </a:custGeom>
            <a:solidFill>
              <a:srgbClr val="9AA7B2"/>
            </a:solidFill>
          </p:spPr>
        </p:sp>
        <p:sp>
          <p:nvSpPr>
            <p:cNvPr name="Freeform 12" id="12"/>
            <p:cNvSpPr/>
            <p:nvPr/>
          </p:nvSpPr>
          <p:spPr>
            <a:xfrm flipH="false" flipV="false" rot="0">
              <a:off x="716280" y="4898390"/>
              <a:ext cx="6282690" cy="78740"/>
            </a:xfrm>
            <a:custGeom>
              <a:avLst/>
              <a:gdLst/>
              <a:ahLst/>
              <a:cxnLst/>
              <a:rect r="r" b="b" t="t" l="l"/>
              <a:pathLst>
                <a:path h="78740" w="6282690">
                  <a:moveTo>
                    <a:pt x="3718560" y="78740"/>
                  </a:moveTo>
                  <a:lnTo>
                    <a:pt x="39370" y="78740"/>
                  </a:lnTo>
                  <a:cubicBezTo>
                    <a:pt x="17780" y="78740"/>
                    <a:pt x="0" y="60960"/>
                    <a:pt x="0" y="39370"/>
                  </a:cubicBezTo>
                  <a:cubicBezTo>
                    <a:pt x="0" y="17780"/>
                    <a:pt x="17780" y="0"/>
                    <a:pt x="39370" y="0"/>
                  </a:cubicBezTo>
                  <a:lnTo>
                    <a:pt x="3718560" y="0"/>
                  </a:lnTo>
                  <a:cubicBezTo>
                    <a:pt x="3740150" y="0"/>
                    <a:pt x="3757930" y="17780"/>
                    <a:pt x="3757930" y="39370"/>
                  </a:cubicBezTo>
                  <a:cubicBezTo>
                    <a:pt x="3757930" y="60960"/>
                    <a:pt x="3740150" y="78740"/>
                    <a:pt x="3718560" y="78740"/>
                  </a:cubicBezTo>
                  <a:close/>
                  <a:moveTo>
                    <a:pt x="6243320" y="78740"/>
                  </a:moveTo>
                  <a:lnTo>
                    <a:pt x="5807710" y="78740"/>
                  </a:lnTo>
                  <a:cubicBezTo>
                    <a:pt x="5786120" y="78740"/>
                    <a:pt x="5768340" y="60960"/>
                    <a:pt x="5768340" y="39370"/>
                  </a:cubicBezTo>
                  <a:cubicBezTo>
                    <a:pt x="5768340" y="17780"/>
                    <a:pt x="5786120" y="0"/>
                    <a:pt x="5807710" y="0"/>
                  </a:cubicBezTo>
                  <a:lnTo>
                    <a:pt x="6243320" y="0"/>
                  </a:lnTo>
                  <a:cubicBezTo>
                    <a:pt x="6264910" y="0"/>
                    <a:pt x="6282690" y="17780"/>
                    <a:pt x="6282690" y="39370"/>
                  </a:cubicBezTo>
                  <a:cubicBezTo>
                    <a:pt x="6282690" y="60960"/>
                    <a:pt x="6266180" y="78740"/>
                    <a:pt x="6243320" y="78740"/>
                  </a:cubicBezTo>
                  <a:close/>
                </a:path>
              </a:pathLst>
            </a:custGeom>
            <a:solidFill>
              <a:srgbClr val="C8D0D8"/>
            </a:solidFill>
          </p:spPr>
        </p:sp>
        <p:sp>
          <p:nvSpPr>
            <p:cNvPr name="Freeform 13" id="13"/>
            <p:cNvSpPr/>
            <p:nvPr/>
          </p:nvSpPr>
          <p:spPr>
            <a:xfrm flipH="false" flipV="false" rot="0">
              <a:off x="3298190" y="1993900"/>
              <a:ext cx="1023620" cy="1023620"/>
            </a:xfrm>
            <a:custGeom>
              <a:avLst/>
              <a:gdLst/>
              <a:ahLst/>
              <a:cxnLst/>
              <a:rect r="r" b="b" t="t" l="l"/>
              <a:pathLst>
                <a:path h="1023620" w="1023620">
                  <a:moveTo>
                    <a:pt x="511810" y="0"/>
                  </a:moveTo>
                  <a:cubicBezTo>
                    <a:pt x="228600" y="0"/>
                    <a:pt x="0" y="228600"/>
                    <a:pt x="0" y="511810"/>
                  </a:cubicBezTo>
                  <a:cubicBezTo>
                    <a:pt x="0" y="795020"/>
                    <a:pt x="229870" y="1023620"/>
                    <a:pt x="511810" y="1023620"/>
                  </a:cubicBezTo>
                  <a:cubicBezTo>
                    <a:pt x="795020" y="1023620"/>
                    <a:pt x="1023620" y="795020"/>
                    <a:pt x="1023620" y="511810"/>
                  </a:cubicBezTo>
                  <a:cubicBezTo>
                    <a:pt x="1023620" y="228600"/>
                    <a:pt x="795020" y="0"/>
                    <a:pt x="511810" y="0"/>
                  </a:cubicBezTo>
                  <a:close/>
                  <a:moveTo>
                    <a:pt x="382270" y="806450"/>
                  </a:moveTo>
                  <a:lnTo>
                    <a:pt x="382270" y="232410"/>
                  </a:lnTo>
                  <a:lnTo>
                    <a:pt x="802640" y="519430"/>
                  </a:lnTo>
                  <a:lnTo>
                    <a:pt x="382270" y="806450"/>
                  </a:lnTo>
                  <a:close/>
                </a:path>
              </a:pathLst>
            </a:custGeom>
            <a:solidFill>
              <a:srgbClr val="C8D0D8"/>
            </a:solidFill>
          </p:spPr>
        </p:sp>
      </p:grpSp>
      <p:sp>
        <p:nvSpPr>
          <p:cNvPr name="TextBox 14" id="14"/>
          <p:cNvSpPr txBox="true"/>
          <p:nvPr/>
        </p:nvSpPr>
        <p:spPr>
          <a:xfrm rot="0">
            <a:off x="2622993" y="1179055"/>
            <a:ext cx="15470293" cy="755015"/>
          </a:xfrm>
          <a:prstGeom prst="rect">
            <a:avLst/>
          </a:prstGeom>
        </p:spPr>
        <p:txBody>
          <a:bodyPr anchor="t" rtlCol="false" tIns="0" lIns="0" bIns="0" rIns="0">
            <a:spAutoFit/>
          </a:bodyPr>
          <a:lstStyle/>
          <a:p>
            <a:pPr algn="l">
              <a:lnSpc>
                <a:spcPts val="6160"/>
              </a:lnSpc>
            </a:pPr>
            <a:r>
              <a:rPr lang="en-US" sz="4400" b="true">
                <a:solidFill>
                  <a:srgbClr val="000000"/>
                </a:solidFill>
                <a:latin typeface="Canva Sans Bold"/>
                <a:ea typeface="Canva Sans Bold"/>
                <a:cs typeface="Canva Sans Bold"/>
                <a:sym typeface="Canva Sans Bold"/>
              </a:rPr>
              <a:t>Vagal Toning Breathwork </a:t>
            </a:r>
          </a:p>
        </p:txBody>
      </p:sp>
      <p:sp>
        <p:nvSpPr>
          <p:cNvPr name="TextBox 15" id="15"/>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grpSp>
        <p:nvGrpSpPr>
          <p:cNvPr name="Group 16" id="16"/>
          <p:cNvGrpSpPr/>
          <p:nvPr/>
        </p:nvGrpSpPr>
        <p:grpSpPr>
          <a:xfrm rot="0">
            <a:off x="2622993" y="3065908"/>
            <a:ext cx="5873133" cy="5844397"/>
            <a:chOff x="0" y="0"/>
            <a:chExt cx="7830844" cy="7792529"/>
          </a:xfrm>
        </p:grpSpPr>
        <p:sp>
          <p:nvSpPr>
            <p:cNvPr name="TextBox 17" id="17"/>
            <p:cNvSpPr txBox="true"/>
            <p:nvPr/>
          </p:nvSpPr>
          <p:spPr>
            <a:xfrm rot="0">
              <a:off x="0" y="-66675"/>
              <a:ext cx="7830844" cy="762847"/>
            </a:xfrm>
            <a:prstGeom prst="rect">
              <a:avLst/>
            </a:prstGeom>
          </p:spPr>
          <p:txBody>
            <a:bodyPr anchor="t" rtlCol="false" tIns="0" lIns="0" bIns="0" rIns="0">
              <a:spAutoFit/>
            </a:bodyPr>
            <a:lstStyle/>
            <a:p>
              <a:pPr algn="l">
                <a:lnSpc>
                  <a:spcPts val="4821"/>
                </a:lnSpc>
              </a:pPr>
              <a:r>
                <a:rPr lang="en-US" sz="3443">
                  <a:solidFill>
                    <a:srgbClr val="000000"/>
                  </a:solidFill>
                  <a:latin typeface="Canva Sans"/>
                  <a:ea typeface="Canva Sans"/>
                  <a:cs typeface="Canva Sans"/>
                  <a:sym typeface="Canva Sans"/>
                </a:rPr>
                <a:t>Diaphragmic Breathing</a:t>
              </a:r>
            </a:p>
          </p:txBody>
        </p:sp>
        <p:sp>
          <p:nvSpPr>
            <p:cNvPr name="TextBox 18" id="18"/>
            <p:cNvSpPr txBox="true"/>
            <p:nvPr/>
          </p:nvSpPr>
          <p:spPr>
            <a:xfrm rot="0">
              <a:off x="0" y="1707885"/>
              <a:ext cx="5691676" cy="762847"/>
            </a:xfrm>
            <a:prstGeom prst="rect">
              <a:avLst/>
            </a:prstGeom>
          </p:spPr>
          <p:txBody>
            <a:bodyPr anchor="t" rtlCol="false" tIns="0" lIns="0" bIns="0" rIns="0">
              <a:spAutoFit/>
            </a:bodyPr>
            <a:lstStyle/>
            <a:p>
              <a:pPr algn="l">
                <a:lnSpc>
                  <a:spcPts val="4821"/>
                </a:lnSpc>
              </a:pPr>
              <a:r>
                <a:rPr lang="en-US" sz="3443">
                  <a:solidFill>
                    <a:srgbClr val="000000"/>
                  </a:solidFill>
                  <a:latin typeface="Canva Sans"/>
                  <a:ea typeface="Canva Sans"/>
                  <a:cs typeface="Canva Sans"/>
                  <a:sym typeface="Canva Sans"/>
                </a:rPr>
                <a:t>Ocean Breathing</a:t>
              </a:r>
            </a:p>
          </p:txBody>
        </p:sp>
        <p:sp>
          <p:nvSpPr>
            <p:cNvPr name="TextBox 19" id="19"/>
            <p:cNvSpPr txBox="true"/>
            <p:nvPr/>
          </p:nvSpPr>
          <p:spPr>
            <a:xfrm rot="0">
              <a:off x="0" y="3481817"/>
              <a:ext cx="3322849" cy="762847"/>
            </a:xfrm>
            <a:prstGeom prst="rect">
              <a:avLst/>
            </a:prstGeom>
          </p:spPr>
          <p:txBody>
            <a:bodyPr anchor="t" rtlCol="false" tIns="0" lIns="0" bIns="0" rIns="0">
              <a:spAutoFit/>
            </a:bodyPr>
            <a:lstStyle/>
            <a:p>
              <a:pPr algn="l">
                <a:lnSpc>
                  <a:spcPts val="4821"/>
                </a:lnSpc>
              </a:pPr>
              <a:r>
                <a:rPr lang="en-US" sz="3443" b="true">
                  <a:solidFill>
                    <a:srgbClr val="70C85A"/>
                  </a:solidFill>
                  <a:latin typeface="Canva Sans Bold"/>
                  <a:ea typeface="Canva Sans Bold"/>
                  <a:cs typeface="Canva Sans Bold"/>
                  <a:sym typeface="Canva Sans Bold"/>
                </a:rPr>
                <a:t>Chin Lock</a:t>
              </a:r>
            </a:p>
          </p:txBody>
        </p:sp>
        <p:sp>
          <p:nvSpPr>
            <p:cNvPr name="TextBox 20" id="20"/>
            <p:cNvSpPr txBox="true"/>
            <p:nvPr/>
          </p:nvSpPr>
          <p:spPr>
            <a:xfrm rot="0">
              <a:off x="0" y="5255749"/>
              <a:ext cx="6000165" cy="762847"/>
            </a:xfrm>
            <a:prstGeom prst="rect">
              <a:avLst/>
            </a:prstGeom>
          </p:spPr>
          <p:txBody>
            <a:bodyPr anchor="t" rtlCol="false" tIns="0" lIns="0" bIns="0" rIns="0">
              <a:spAutoFit/>
            </a:bodyPr>
            <a:lstStyle/>
            <a:p>
              <a:pPr algn="l">
                <a:lnSpc>
                  <a:spcPts val="4821"/>
                </a:lnSpc>
              </a:pPr>
              <a:r>
                <a:rPr lang="en-US" sz="3443">
                  <a:solidFill>
                    <a:srgbClr val="000000"/>
                  </a:solidFill>
                  <a:latin typeface="Canva Sans"/>
                  <a:ea typeface="Canva Sans"/>
                  <a:cs typeface="Canva Sans"/>
                  <a:sym typeface="Canva Sans"/>
                </a:rPr>
                <a:t>Pleasureable Huh</a:t>
              </a:r>
            </a:p>
          </p:txBody>
        </p:sp>
        <p:sp>
          <p:nvSpPr>
            <p:cNvPr name="TextBox 21" id="21"/>
            <p:cNvSpPr txBox="true"/>
            <p:nvPr/>
          </p:nvSpPr>
          <p:spPr>
            <a:xfrm rot="0">
              <a:off x="0" y="7029682"/>
              <a:ext cx="6282296" cy="762847"/>
            </a:xfrm>
            <a:prstGeom prst="rect">
              <a:avLst/>
            </a:prstGeom>
          </p:spPr>
          <p:txBody>
            <a:bodyPr anchor="t" rtlCol="false" tIns="0" lIns="0" bIns="0" rIns="0">
              <a:spAutoFit/>
            </a:bodyPr>
            <a:lstStyle/>
            <a:p>
              <a:pPr algn="l">
                <a:lnSpc>
                  <a:spcPts val="4821"/>
                </a:lnSpc>
              </a:pPr>
              <a:r>
                <a:rPr lang="en-US" sz="3443">
                  <a:solidFill>
                    <a:srgbClr val="000000"/>
                  </a:solidFill>
                  <a:latin typeface="Canva Sans"/>
                  <a:ea typeface="Canva Sans"/>
                  <a:cs typeface="Canva Sans"/>
                  <a:sym typeface="Canva Sans"/>
                </a:rPr>
                <a:t>Alternative Nostril</a:t>
              </a:r>
            </a:p>
          </p:txBody>
        </p:sp>
      </p:grpSp>
      <p:sp>
        <p:nvSpPr>
          <p:cNvPr name="TextBox 22" id="22"/>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91372" y="499305"/>
            <a:ext cx="16001385" cy="9238371"/>
            <a:chOff x="0" y="0"/>
            <a:chExt cx="4214356" cy="2433151"/>
          </a:xfrm>
        </p:grpSpPr>
        <p:sp>
          <p:nvSpPr>
            <p:cNvPr name="Freeform 6" id="6"/>
            <p:cNvSpPr/>
            <p:nvPr/>
          </p:nvSpPr>
          <p:spPr>
            <a:xfrm flipH="false" flipV="false" rot="0">
              <a:off x="0" y="0"/>
              <a:ext cx="4214356" cy="2433151"/>
            </a:xfrm>
            <a:custGeom>
              <a:avLst/>
              <a:gdLst/>
              <a:ahLst/>
              <a:cxnLst/>
              <a:rect r="r" b="b" t="t" l="l"/>
              <a:pathLst>
                <a:path h="2433151" w="4214356">
                  <a:moveTo>
                    <a:pt x="0" y="0"/>
                  </a:moveTo>
                  <a:lnTo>
                    <a:pt x="4214356" y="0"/>
                  </a:lnTo>
                  <a:lnTo>
                    <a:pt x="4214356"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14356" cy="2480776"/>
            </a:xfrm>
            <a:prstGeom prst="rect">
              <a:avLst/>
            </a:prstGeom>
          </p:spPr>
          <p:txBody>
            <a:bodyPr anchor="ctr" rtlCol="false" tIns="50800" lIns="50800" bIns="50800" rIns="50800"/>
            <a:lstStyle/>
            <a:p>
              <a:pPr algn="ctr">
                <a:lnSpc>
                  <a:spcPts val="2659"/>
                </a:lnSpc>
              </a:pPr>
            </a:p>
          </p:txBody>
        </p:sp>
      </p:grpSp>
      <p:grpSp>
        <p:nvGrpSpPr>
          <p:cNvPr name="Group 8" id="8"/>
          <p:cNvGrpSpPr>
            <a:grpSpLocks noChangeAspect="true"/>
          </p:cNvGrpSpPr>
          <p:nvPr/>
        </p:nvGrpSpPr>
        <p:grpSpPr>
          <a:xfrm rot="0">
            <a:off x="8994909" y="2950127"/>
            <a:ext cx="7167082" cy="4895117"/>
            <a:chOff x="0" y="0"/>
            <a:chExt cx="7620000" cy="5204460"/>
          </a:xfrm>
        </p:grpSpPr>
        <p:sp>
          <p:nvSpPr>
            <p:cNvPr name="Freeform 9" id="9"/>
            <p:cNvSpPr/>
            <p:nvPr/>
          </p:nvSpPr>
          <p:spPr>
            <a:xfrm flipH="false" flipV="false" rot="0">
              <a:off x="0" y="0"/>
              <a:ext cx="7620000" cy="4668520"/>
            </a:xfrm>
            <a:custGeom>
              <a:avLst/>
              <a:gdLst/>
              <a:ahLst/>
              <a:cxnLst/>
              <a:rect r="r" b="b" t="t" l="l"/>
              <a:pathLst>
                <a:path h="4668520" w="7620000">
                  <a:moveTo>
                    <a:pt x="0" y="0"/>
                  </a:moveTo>
                  <a:lnTo>
                    <a:pt x="7620000" y="0"/>
                  </a:lnTo>
                  <a:lnTo>
                    <a:pt x="7620000" y="4668520"/>
                  </a:lnTo>
                  <a:lnTo>
                    <a:pt x="0" y="4668520"/>
                  </a:lnTo>
                  <a:close/>
                </a:path>
              </a:pathLst>
            </a:custGeom>
            <a:blipFill>
              <a:blip r:embed="rId2"/>
              <a:stretch>
                <a:fillRect l="0" t="-2842" r="0" b="-2842"/>
              </a:stretch>
            </a:blipFill>
          </p:spPr>
        </p:sp>
        <p:sp>
          <p:nvSpPr>
            <p:cNvPr name="Freeform 10" id="10"/>
            <p:cNvSpPr/>
            <p:nvPr/>
          </p:nvSpPr>
          <p:spPr>
            <a:xfrm flipH="false" flipV="false" rot="0">
              <a:off x="0" y="4668520"/>
              <a:ext cx="7620000" cy="535940"/>
            </a:xfrm>
            <a:custGeom>
              <a:avLst/>
              <a:gdLst/>
              <a:ahLst/>
              <a:cxnLst/>
              <a:rect r="r" b="b" t="t" l="l"/>
              <a:pathLst>
                <a:path h="535940" w="7620000">
                  <a:moveTo>
                    <a:pt x="0" y="0"/>
                  </a:moveTo>
                  <a:lnTo>
                    <a:pt x="7620000" y="0"/>
                  </a:lnTo>
                  <a:lnTo>
                    <a:pt x="7620000" y="535940"/>
                  </a:lnTo>
                  <a:lnTo>
                    <a:pt x="0" y="535940"/>
                  </a:lnTo>
                  <a:close/>
                </a:path>
              </a:pathLst>
            </a:custGeom>
            <a:solidFill>
              <a:srgbClr val="6D6E71"/>
            </a:solidFill>
          </p:spPr>
        </p:sp>
        <p:sp>
          <p:nvSpPr>
            <p:cNvPr name="Freeform 11" id="11"/>
            <p:cNvSpPr/>
            <p:nvPr/>
          </p:nvSpPr>
          <p:spPr>
            <a:xfrm flipH="false" flipV="false" rot="0">
              <a:off x="635000" y="4842510"/>
              <a:ext cx="6755130" cy="187960"/>
            </a:xfrm>
            <a:custGeom>
              <a:avLst/>
              <a:gdLst/>
              <a:ahLst/>
              <a:cxnLst/>
              <a:rect r="r" b="b" t="t" l="l"/>
              <a:pathLst>
                <a:path h="187960" w="6755130">
                  <a:moveTo>
                    <a:pt x="4968240" y="93980"/>
                  </a:moveTo>
                  <a:cubicBezTo>
                    <a:pt x="4968240" y="146050"/>
                    <a:pt x="4926330" y="187960"/>
                    <a:pt x="4874260" y="187960"/>
                  </a:cubicBezTo>
                  <a:lnTo>
                    <a:pt x="93980" y="187960"/>
                  </a:lnTo>
                  <a:cubicBezTo>
                    <a:pt x="41910" y="187960"/>
                    <a:pt x="0" y="146050"/>
                    <a:pt x="0" y="93980"/>
                  </a:cubicBezTo>
                  <a:cubicBezTo>
                    <a:pt x="0" y="41910"/>
                    <a:pt x="41910" y="0"/>
                    <a:pt x="93980" y="0"/>
                  </a:cubicBezTo>
                  <a:lnTo>
                    <a:pt x="4875530" y="0"/>
                  </a:lnTo>
                  <a:cubicBezTo>
                    <a:pt x="4926330" y="1270"/>
                    <a:pt x="4968240" y="43180"/>
                    <a:pt x="4968240" y="93980"/>
                  </a:cubicBezTo>
                  <a:close/>
                  <a:moveTo>
                    <a:pt x="6755130" y="93980"/>
                  </a:moveTo>
                  <a:cubicBezTo>
                    <a:pt x="6755130" y="146050"/>
                    <a:pt x="6713220" y="187960"/>
                    <a:pt x="6661150" y="187960"/>
                  </a:cubicBezTo>
                  <a:lnTo>
                    <a:pt x="5876290" y="187960"/>
                  </a:lnTo>
                  <a:cubicBezTo>
                    <a:pt x="5824220" y="187960"/>
                    <a:pt x="5782310" y="146050"/>
                    <a:pt x="5782310" y="93980"/>
                  </a:cubicBezTo>
                  <a:cubicBezTo>
                    <a:pt x="5782310" y="41910"/>
                    <a:pt x="5824220" y="0"/>
                    <a:pt x="5876290" y="0"/>
                  </a:cubicBezTo>
                  <a:lnTo>
                    <a:pt x="6661150" y="0"/>
                  </a:lnTo>
                  <a:cubicBezTo>
                    <a:pt x="6713220" y="1270"/>
                    <a:pt x="6755130" y="43180"/>
                    <a:pt x="6755130" y="93980"/>
                  </a:cubicBezTo>
                  <a:close/>
                </a:path>
              </a:pathLst>
            </a:custGeom>
            <a:solidFill>
              <a:srgbClr val="9AA7B2"/>
            </a:solidFill>
          </p:spPr>
        </p:sp>
        <p:sp>
          <p:nvSpPr>
            <p:cNvPr name="Freeform 12" id="12"/>
            <p:cNvSpPr/>
            <p:nvPr/>
          </p:nvSpPr>
          <p:spPr>
            <a:xfrm flipH="false" flipV="false" rot="0">
              <a:off x="716280" y="4898390"/>
              <a:ext cx="6282690" cy="78740"/>
            </a:xfrm>
            <a:custGeom>
              <a:avLst/>
              <a:gdLst/>
              <a:ahLst/>
              <a:cxnLst/>
              <a:rect r="r" b="b" t="t" l="l"/>
              <a:pathLst>
                <a:path h="78740" w="6282690">
                  <a:moveTo>
                    <a:pt x="3718560" y="78740"/>
                  </a:moveTo>
                  <a:lnTo>
                    <a:pt x="39370" y="78740"/>
                  </a:lnTo>
                  <a:cubicBezTo>
                    <a:pt x="17780" y="78740"/>
                    <a:pt x="0" y="60960"/>
                    <a:pt x="0" y="39370"/>
                  </a:cubicBezTo>
                  <a:cubicBezTo>
                    <a:pt x="0" y="17780"/>
                    <a:pt x="17780" y="0"/>
                    <a:pt x="39370" y="0"/>
                  </a:cubicBezTo>
                  <a:lnTo>
                    <a:pt x="3718560" y="0"/>
                  </a:lnTo>
                  <a:cubicBezTo>
                    <a:pt x="3740150" y="0"/>
                    <a:pt x="3757930" y="17780"/>
                    <a:pt x="3757930" y="39370"/>
                  </a:cubicBezTo>
                  <a:cubicBezTo>
                    <a:pt x="3757930" y="60960"/>
                    <a:pt x="3740150" y="78740"/>
                    <a:pt x="3718560" y="78740"/>
                  </a:cubicBezTo>
                  <a:close/>
                  <a:moveTo>
                    <a:pt x="6243320" y="78740"/>
                  </a:moveTo>
                  <a:lnTo>
                    <a:pt x="5807710" y="78740"/>
                  </a:lnTo>
                  <a:cubicBezTo>
                    <a:pt x="5786120" y="78740"/>
                    <a:pt x="5768340" y="60960"/>
                    <a:pt x="5768340" y="39370"/>
                  </a:cubicBezTo>
                  <a:cubicBezTo>
                    <a:pt x="5768340" y="17780"/>
                    <a:pt x="5786120" y="0"/>
                    <a:pt x="5807710" y="0"/>
                  </a:cubicBezTo>
                  <a:lnTo>
                    <a:pt x="6243320" y="0"/>
                  </a:lnTo>
                  <a:cubicBezTo>
                    <a:pt x="6264910" y="0"/>
                    <a:pt x="6282690" y="17780"/>
                    <a:pt x="6282690" y="39370"/>
                  </a:cubicBezTo>
                  <a:cubicBezTo>
                    <a:pt x="6282690" y="60960"/>
                    <a:pt x="6266180" y="78740"/>
                    <a:pt x="6243320" y="78740"/>
                  </a:cubicBezTo>
                  <a:close/>
                </a:path>
              </a:pathLst>
            </a:custGeom>
            <a:solidFill>
              <a:srgbClr val="C8D0D8"/>
            </a:solidFill>
          </p:spPr>
        </p:sp>
        <p:sp>
          <p:nvSpPr>
            <p:cNvPr name="Freeform 13" id="13"/>
            <p:cNvSpPr/>
            <p:nvPr/>
          </p:nvSpPr>
          <p:spPr>
            <a:xfrm flipH="false" flipV="false" rot="0">
              <a:off x="3298190" y="1993900"/>
              <a:ext cx="1023620" cy="1023620"/>
            </a:xfrm>
            <a:custGeom>
              <a:avLst/>
              <a:gdLst/>
              <a:ahLst/>
              <a:cxnLst/>
              <a:rect r="r" b="b" t="t" l="l"/>
              <a:pathLst>
                <a:path h="1023620" w="1023620">
                  <a:moveTo>
                    <a:pt x="511810" y="0"/>
                  </a:moveTo>
                  <a:cubicBezTo>
                    <a:pt x="228600" y="0"/>
                    <a:pt x="0" y="228600"/>
                    <a:pt x="0" y="511810"/>
                  </a:cubicBezTo>
                  <a:cubicBezTo>
                    <a:pt x="0" y="795020"/>
                    <a:pt x="229870" y="1023620"/>
                    <a:pt x="511810" y="1023620"/>
                  </a:cubicBezTo>
                  <a:cubicBezTo>
                    <a:pt x="795020" y="1023620"/>
                    <a:pt x="1023620" y="795020"/>
                    <a:pt x="1023620" y="511810"/>
                  </a:cubicBezTo>
                  <a:cubicBezTo>
                    <a:pt x="1023620" y="228600"/>
                    <a:pt x="795020" y="0"/>
                    <a:pt x="511810" y="0"/>
                  </a:cubicBezTo>
                  <a:close/>
                  <a:moveTo>
                    <a:pt x="382270" y="806450"/>
                  </a:moveTo>
                  <a:lnTo>
                    <a:pt x="382270" y="232410"/>
                  </a:lnTo>
                  <a:lnTo>
                    <a:pt x="802640" y="519430"/>
                  </a:lnTo>
                  <a:lnTo>
                    <a:pt x="382270" y="806450"/>
                  </a:lnTo>
                  <a:close/>
                </a:path>
              </a:pathLst>
            </a:custGeom>
            <a:solidFill>
              <a:srgbClr val="C8D0D8"/>
            </a:solidFill>
          </p:spPr>
        </p:sp>
      </p:grpSp>
      <p:sp>
        <p:nvSpPr>
          <p:cNvPr name="TextBox 14" id="14"/>
          <p:cNvSpPr txBox="true"/>
          <p:nvPr/>
        </p:nvSpPr>
        <p:spPr>
          <a:xfrm rot="0">
            <a:off x="2505938" y="1339120"/>
            <a:ext cx="15086818" cy="755015"/>
          </a:xfrm>
          <a:prstGeom prst="rect">
            <a:avLst/>
          </a:prstGeom>
        </p:spPr>
        <p:txBody>
          <a:bodyPr anchor="t" rtlCol="false" tIns="0" lIns="0" bIns="0" rIns="0">
            <a:spAutoFit/>
          </a:bodyPr>
          <a:lstStyle/>
          <a:p>
            <a:pPr algn="l">
              <a:lnSpc>
                <a:spcPts val="6160"/>
              </a:lnSpc>
            </a:pPr>
            <a:r>
              <a:rPr lang="en-US" sz="4400" b="true">
                <a:solidFill>
                  <a:srgbClr val="000000"/>
                </a:solidFill>
                <a:latin typeface="Canva Sans Bold"/>
                <a:ea typeface="Canva Sans Bold"/>
                <a:cs typeface="Canva Sans Bold"/>
                <a:sym typeface="Canva Sans Bold"/>
              </a:rPr>
              <a:t>Vagal Toning Activities </a:t>
            </a:r>
          </a:p>
        </p:txBody>
      </p:sp>
      <p:grpSp>
        <p:nvGrpSpPr>
          <p:cNvPr name="Group 15" id="15"/>
          <p:cNvGrpSpPr/>
          <p:nvPr/>
        </p:nvGrpSpPr>
        <p:grpSpPr>
          <a:xfrm rot="0">
            <a:off x="2618265" y="2950127"/>
            <a:ext cx="5184737" cy="3265418"/>
            <a:chOff x="0" y="0"/>
            <a:chExt cx="6912983" cy="4353891"/>
          </a:xfrm>
        </p:grpSpPr>
        <p:sp>
          <p:nvSpPr>
            <p:cNvPr name="TextBox 16" id="16"/>
            <p:cNvSpPr txBox="true"/>
            <p:nvPr/>
          </p:nvSpPr>
          <p:spPr>
            <a:xfrm rot="0">
              <a:off x="0" y="-66675"/>
              <a:ext cx="6912983" cy="751628"/>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Butterfly Tapping</a:t>
              </a:r>
            </a:p>
          </p:txBody>
        </p:sp>
        <p:sp>
          <p:nvSpPr>
            <p:cNvPr name="TextBox 17" id="17"/>
            <p:cNvSpPr txBox="true"/>
            <p:nvPr/>
          </p:nvSpPr>
          <p:spPr>
            <a:xfrm rot="0">
              <a:off x="0" y="1764113"/>
              <a:ext cx="4869269" cy="751628"/>
            </a:xfrm>
            <a:prstGeom prst="rect">
              <a:avLst/>
            </a:prstGeom>
          </p:spPr>
          <p:txBody>
            <a:bodyPr anchor="t" rtlCol="false" tIns="0" lIns="0" bIns="0" rIns="0">
              <a:spAutoFit/>
            </a:bodyPr>
            <a:lstStyle/>
            <a:p>
              <a:pPr algn="l">
                <a:lnSpc>
                  <a:spcPts val="4759"/>
                </a:lnSpc>
              </a:pPr>
              <a:r>
                <a:rPr lang="en-US" sz="3399" b="true">
                  <a:solidFill>
                    <a:srgbClr val="70C85A"/>
                  </a:solidFill>
                  <a:latin typeface="Canva Sans Bold"/>
                  <a:ea typeface="Canva Sans Bold"/>
                  <a:cs typeface="Canva Sans Bold"/>
                  <a:sym typeface="Canva Sans Bold"/>
                </a:rPr>
                <a:t>Ear Massage</a:t>
              </a:r>
            </a:p>
          </p:txBody>
        </p:sp>
        <p:sp>
          <p:nvSpPr>
            <p:cNvPr name="TextBox 18" id="18"/>
            <p:cNvSpPr txBox="true"/>
            <p:nvPr/>
          </p:nvSpPr>
          <p:spPr>
            <a:xfrm rot="0">
              <a:off x="0" y="3602263"/>
              <a:ext cx="5535398" cy="751628"/>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Neck Massage</a:t>
              </a:r>
            </a:p>
          </p:txBody>
        </p:sp>
      </p:grpSp>
      <p:sp>
        <p:nvSpPr>
          <p:cNvPr name="TextBox 19" id="19"/>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78038" y="3538294"/>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29107" y="432614"/>
            <a:ext cx="16062070" cy="9138334"/>
            <a:chOff x="0" y="0"/>
            <a:chExt cx="4230339" cy="2406804"/>
          </a:xfrm>
        </p:grpSpPr>
        <p:sp>
          <p:nvSpPr>
            <p:cNvPr name="Freeform 6" id="6"/>
            <p:cNvSpPr/>
            <p:nvPr/>
          </p:nvSpPr>
          <p:spPr>
            <a:xfrm flipH="false" flipV="false" rot="0">
              <a:off x="0" y="0"/>
              <a:ext cx="4230339" cy="2406804"/>
            </a:xfrm>
            <a:custGeom>
              <a:avLst/>
              <a:gdLst/>
              <a:ahLst/>
              <a:cxnLst/>
              <a:rect r="r" b="b" t="t" l="l"/>
              <a:pathLst>
                <a:path h="2406804" w="4230339">
                  <a:moveTo>
                    <a:pt x="0" y="0"/>
                  </a:moveTo>
                  <a:lnTo>
                    <a:pt x="4230339" y="0"/>
                  </a:lnTo>
                  <a:lnTo>
                    <a:pt x="4230339" y="2406804"/>
                  </a:lnTo>
                  <a:lnTo>
                    <a:pt x="0" y="2406804"/>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230339" cy="2454429"/>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263160" y="2980263"/>
            <a:ext cx="11057058" cy="2756454"/>
            <a:chOff x="0" y="0"/>
            <a:chExt cx="14742744" cy="3675272"/>
          </a:xfrm>
        </p:grpSpPr>
        <p:sp>
          <p:nvSpPr>
            <p:cNvPr name="TextBox 9" id="9"/>
            <p:cNvSpPr txBox="true"/>
            <p:nvPr/>
          </p:nvSpPr>
          <p:spPr>
            <a:xfrm rot="0">
              <a:off x="0" y="-66675"/>
              <a:ext cx="14742744" cy="751628"/>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Trapezius Twist</a:t>
              </a:r>
            </a:p>
          </p:txBody>
        </p:sp>
        <p:sp>
          <p:nvSpPr>
            <p:cNvPr name="TextBox 10" id="10"/>
            <p:cNvSpPr txBox="true"/>
            <p:nvPr/>
          </p:nvSpPr>
          <p:spPr>
            <a:xfrm rot="0">
              <a:off x="0" y="1425890"/>
              <a:ext cx="10384286" cy="751628"/>
            </a:xfrm>
            <a:prstGeom prst="rect">
              <a:avLst/>
            </a:prstGeom>
          </p:spPr>
          <p:txBody>
            <a:bodyPr anchor="t" rtlCol="false" tIns="0" lIns="0" bIns="0" rIns="0">
              <a:spAutoFit/>
            </a:bodyPr>
            <a:lstStyle/>
            <a:p>
              <a:pPr algn="l">
                <a:lnSpc>
                  <a:spcPts val="4759"/>
                </a:lnSpc>
              </a:pPr>
              <a:r>
                <a:rPr lang="en-US" sz="3399" b="true">
                  <a:solidFill>
                    <a:srgbClr val="70C85A"/>
                  </a:solidFill>
                  <a:latin typeface="Canva Sans Bold"/>
                  <a:ea typeface="Canva Sans Bold"/>
                  <a:cs typeface="Canva Sans Bold"/>
                  <a:sym typeface="Canva Sans Bold"/>
                </a:rPr>
                <a:t>Salamander</a:t>
              </a:r>
            </a:p>
          </p:txBody>
        </p:sp>
        <p:sp>
          <p:nvSpPr>
            <p:cNvPr name="TextBox 11" id="11"/>
            <p:cNvSpPr txBox="true"/>
            <p:nvPr/>
          </p:nvSpPr>
          <p:spPr>
            <a:xfrm rot="0">
              <a:off x="0" y="2923643"/>
              <a:ext cx="11804883" cy="751628"/>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Ribcage Tapping Combo</a:t>
              </a:r>
            </a:p>
          </p:txBody>
        </p:sp>
      </p:grpSp>
      <p:grpSp>
        <p:nvGrpSpPr>
          <p:cNvPr name="Group 12" id="12"/>
          <p:cNvGrpSpPr>
            <a:grpSpLocks noChangeAspect="true"/>
          </p:cNvGrpSpPr>
          <p:nvPr/>
        </p:nvGrpSpPr>
        <p:grpSpPr>
          <a:xfrm rot="0">
            <a:off x="8994909" y="2950127"/>
            <a:ext cx="7167082" cy="4895117"/>
            <a:chOff x="0" y="0"/>
            <a:chExt cx="7620000" cy="5204460"/>
          </a:xfrm>
        </p:grpSpPr>
        <p:sp>
          <p:nvSpPr>
            <p:cNvPr name="Freeform 13" id="13"/>
            <p:cNvSpPr/>
            <p:nvPr/>
          </p:nvSpPr>
          <p:spPr>
            <a:xfrm flipH="false" flipV="false" rot="0">
              <a:off x="0" y="0"/>
              <a:ext cx="7620000" cy="4668520"/>
            </a:xfrm>
            <a:custGeom>
              <a:avLst/>
              <a:gdLst/>
              <a:ahLst/>
              <a:cxnLst/>
              <a:rect r="r" b="b" t="t" l="l"/>
              <a:pathLst>
                <a:path h="4668520" w="7620000">
                  <a:moveTo>
                    <a:pt x="0" y="0"/>
                  </a:moveTo>
                  <a:lnTo>
                    <a:pt x="7620000" y="0"/>
                  </a:lnTo>
                  <a:lnTo>
                    <a:pt x="7620000" y="4668520"/>
                  </a:lnTo>
                  <a:lnTo>
                    <a:pt x="0" y="4668520"/>
                  </a:lnTo>
                  <a:close/>
                </a:path>
              </a:pathLst>
            </a:custGeom>
            <a:blipFill>
              <a:blip r:embed="rId2"/>
              <a:stretch>
                <a:fillRect l="-1055" t="0" r="-1055" b="0"/>
              </a:stretch>
            </a:blipFill>
          </p:spPr>
        </p:sp>
        <p:sp>
          <p:nvSpPr>
            <p:cNvPr name="Freeform 14" id="14"/>
            <p:cNvSpPr/>
            <p:nvPr/>
          </p:nvSpPr>
          <p:spPr>
            <a:xfrm flipH="false" flipV="false" rot="0">
              <a:off x="0" y="4668520"/>
              <a:ext cx="7620000" cy="535940"/>
            </a:xfrm>
            <a:custGeom>
              <a:avLst/>
              <a:gdLst/>
              <a:ahLst/>
              <a:cxnLst/>
              <a:rect r="r" b="b" t="t" l="l"/>
              <a:pathLst>
                <a:path h="535940" w="7620000">
                  <a:moveTo>
                    <a:pt x="0" y="0"/>
                  </a:moveTo>
                  <a:lnTo>
                    <a:pt x="7620000" y="0"/>
                  </a:lnTo>
                  <a:lnTo>
                    <a:pt x="7620000" y="535940"/>
                  </a:lnTo>
                  <a:lnTo>
                    <a:pt x="0" y="535940"/>
                  </a:lnTo>
                  <a:close/>
                </a:path>
              </a:pathLst>
            </a:custGeom>
            <a:solidFill>
              <a:srgbClr val="6D6E71"/>
            </a:solidFill>
          </p:spPr>
        </p:sp>
        <p:sp>
          <p:nvSpPr>
            <p:cNvPr name="Freeform 15" id="15"/>
            <p:cNvSpPr/>
            <p:nvPr/>
          </p:nvSpPr>
          <p:spPr>
            <a:xfrm flipH="false" flipV="false" rot="0">
              <a:off x="635000" y="4842510"/>
              <a:ext cx="6755130" cy="187960"/>
            </a:xfrm>
            <a:custGeom>
              <a:avLst/>
              <a:gdLst/>
              <a:ahLst/>
              <a:cxnLst/>
              <a:rect r="r" b="b" t="t" l="l"/>
              <a:pathLst>
                <a:path h="187960" w="6755130">
                  <a:moveTo>
                    <a:pt x="4968240" y="93980"/>
                  </a:moveTo>
                  <a:cubicBezTo>
                    <a:pt x="4968240" y="146050"/>
                    <a:pt x="4926330" y="187960"/>
                    <a:pt x="4874260" y="187960"/>
                  </a:cubicBezTo>
                  <a:lnTo>
                    <a:pt x="93980" y="187960"/>
                  </a:lnTo>
                  <a:cubicBezTo>
                    <a:pt x="41910" y="187960"/>
                    <a:pt x="0" y="146050"/>
                    <a:pt x="0" y="93980"/>
                  </a:cubicBezTo>
                  <a:cubicBezTo>
                    <a:pt x="0" y="41910"/>
                    <a:pt x="41910" y="0"/>
                    <a:pt x="93980" y="0"/>
                  </a:cubicBezTo>
                  <a:lnTo>
                    <a:pt x="4875530" y="0"/>
                  </a:lnTo>
                  <a:cubicBezTo>
                    <a:pt x="4926330" y="1270"/>
                    <a:pt x="4968240" y="43180"/>
                    <a:pt x="4968240" y="93980"/>
                  </a:cubicBezTo>
                  <a:close/>
                  <a:moveTo>
                    <a:pt x="6755130" y="93980"/>
                  </a:moveTo>
                  <a:cubicBezTo>
                    <a:pt x="6755130" y="146050"/>
                    <a:pt x="6713220" y="187960"/>
                    <a:pt x="6661150" y="187960"/>
                  </a:cubicBezTo>
                  <a:lnTo>
                    <a:pt x="5876290" y="187960"/>
                  </a:lnTo>
                  <a:cubicBezTo>
                    <a:pt x="5824220" y="187960"/>
                    <a:pt x="5782310" y="146050"/>
                    <a:pt x="5782310" y="93980"/>
                  </a:cubicBezTo>
                  <a:cubicBezTo>
                    <a:pt x="5782310" y="41910"/>
                    <a:pt x="5824220" y="0"/>
                    <a:pt x="5876290" y="0"/>
                  </a:cubicBezTo>
                  <a:lnTo>
                    <a:pt x="6661150" y="0"/>
                  </a:lnTo>
                  <a:cubicBezTo>
                    <a:pt x="6713220" y="1270"/>
                    <a:pt x="6755130" y="43180"/>
                    <a:pt x="6755130" y="93980"/>
                  </a:cubicBezTo>
                  <a:close/>
                </a:path>
              </a:pathLst>
            </a:custGeom>
            <a:solidFill>
              <a:srgbClr val="9AA7B2"/>
            </a:solidFill>
          </p:spPr>
        </p:sp>
        <p:sp>
          <p:nvSpPr>
            <p:cNvPr name="Freeform 16" id="16"/>
            <p:cNvSpPr/>
            <p:nvPr/>
          </p:nvSpPr>
          <p:spPr>
            <a:xfrm flipH="false" flipV="false" rot="0">
              <a:off x="716280" y="4898390"/>
              <a:ext cx="6282690" cy="78740"/>
            </a:xfrm>
            <a:custGeom>
              <a:avLst/>
              <a:gdLst/>
              <a:ahLst/>
              <a:cxnLst/>
              <a:rect r="r" b="b" t="t" l="l"/>
              <a:pathLst>
                <a:path h="78740" w="6282690">
                  <a:moveTo>
                    <a:pt x="3718560" y="78740"/>
                  </a:moveTo>
                  <a:lnTo>
                    <a:pt x="39370" y="78740"/>
                  </a:lnTo>
                  <a:cubicBezTo>
                    <a:pt x="17780" y="78740"/>
                    <a:pt x="0" y="60960"/>
                    <a:pt x="0" y="39370"/>
                  </a:cubicBezTo>
                  <a:cubicBezTo>
                    <a:pt x="0" y="17780"/>
                    <a:pt x="17780" y="0"/>
                    <a:pt x="39370" y="0"/>
                  </a:cubicBezTo>
                  <a:lnTo>
                    <a:pt x="3718560" y="0"/>
                  </a:lnTo>
                  <a:cubicBezTo>
                    <a:pt x="3740150" y="0"/>
                    <a:pt x="3757930" y="17780"/>
                    <a:pt x="3757930" y="39370"/>
                  </a:cubicBezTo>
                  <a:cubicBezTo>
                    <a:pt x="3757930" y="60960"/>
                    <a:pt x="3740150" y="78740"/>
                    <a:pt x="3718560" y="78740"/>
                  </a:cubicBezTo>
                  <a:close/>
                  <a:moveTo>
                    <a:pt x="6243320" y="78740"/>
                  </a:moveTo>
                  <a:lnTo>
                    <a:pt x="5807710" y="78740"/>
                  </a:lnTo>
                  <a:cubicBezTo>
                    <a:pt x="5786120" y="78740"/>
                    <a:pt x="5768340" y="60960"/>
                    <a:pt x="5768340" y="39370"/>
                  </a:cubicBezTo>
                  <a:cubicBezTo>
                    <a:pt x="5768340" y="17780"/>
                    <a:pt x="5786120" y="0"/>
                    <a:pt x="5807710" y="0"/>
                  </a:cubicBezTo>
                  <a:lnTo>
                    <a:pt x="6243320" y="0"/>
                  </a:lnTo>
                  <a:cubicBezTo>
                    <a:pt x="6264910" y="0"/>
                    <a:pt x="6282690" y="17780"/>
                    <a:pt x="6282690" y="39370"/>
                  </a:cubicBezTo>
                  <a:cubicBezTo>
                    <a:pt x="6282690" y="60960"/>
                    <a:pt x="6266180" y="78740"/>
                    <a:pt x="6243320" y="78740"/>
                  </a:cubicBezTo>
                  <a:close/>
                </a:path>
              </a:pathLst>
            </a:custGeom>
            <a:solidFill>
              <a:srgbClr val="C8D0D8"/>
            </a:solidFill>
          </p:spPr>
        </p:sp>
        <p:sp>
          <p:nvSpPr>
            <p:cNvPr name="Freeform 17" id="17"/>
            <p:cNvSpPr/>
            <p:nvPr/>
          </p:nvSpPr>
          <p:spPr>
            <a:xfrm flipH="false" flipV="false" rot="0">
              <a:off x="3298190" y="1993900"/>
              <a:ext cx="1023620" cy="1023620"/>
            </a:xfrm>
            <a:custGeom>
              <a:avLst/>
              <a:gdLst/>
              <a:ahLst/>
              <a:cxnLst/>
              <a:rect r="r" b="b" t="t" l="l"/>
              <a:pathLst>
                <a:path h="1023620" w="1023620">
                  <a:moveTo>
                    <a:pt x="511810" y="0"/>
                  </a:moveTo>
                  <a:cubicBezTo>
                    <a:pt x="228600" y="0"/>
                    <a:pt x="0" y="228600"/>
                    <a:pt x="0" y="511810"/>
                  </a:cubicBezTo>
                  <a:cubicBezTo>
                    <a:pt x="0" y="795020"/>
                    <a:pt x="229870" y="1023620"/>
                    <a:pt x="511810" y="1023620"/>
                  </a:cubicBezTo>
                  <a:cubicBezTo>
                    <a:pt x="795020" y="1023620"/>
                    <a:pt x="1023620" y="795020"/>
                    <a:pt x="1023620" y="511810"/>
                  </a:cubicBezTo>
                  <a:cubicBezTo>
                    <a:pt x="1023620" y="228600"/>
                    <a:pt x="795020" y="0"/>
                    <a:pt x="511810" y="0"/>
                  </a:cubicBezTo>
                  <a:close/>
                  <a:moveTo>
                    <a:pt x="382270" y="806450"/>
                  </a:moveTo>
                  <a:lnTo>
                    <a:pt x="382270" y="232410"/>
                  </a:lnTo>
                  <a:lnTo>
                    <a:pt x="802640" y="519430"/>
                  </a:lnTo>
                  <a:lnTo>
                    <a:pt x="382270" y="806450"/>
                  </a:lnTo>
                  <a:close/>
                </a:path>
              </a:pathLst>
            </a:custGeom>
            <a:solidFill>
              <a:srgbClr val="C8D0D8"/>
            </a:solidFill>
          </p:spPr>
        </p:sp>
      </p:grpSp>
      <p:sp>
        <p:nvSpPr>
          <p:cNvPr name="TextBox 18" id="18"/>
          <p:cNvSpPr txBox="true"/>
          <p:nvPr/>
        </p:nvSpPr>
        <p:spPr>
          <a:xfrm rot="0">
            <a:off x="2263160" y="1110371"/>
            <a:ext cx="14369887" cy="755015"/>
          </a:xfrm>
          <a:prstGeom prst="rect">
            <a:avLst/>
          </a:prstGeom>
        </p:spPr>
        <p:txBody>
          <a:bodyPr anchor="t" rtlCol="false" tIns="0" lIns="0" bIns="0" rIns="0">
            <a:spAutoFit/>
          </a:bodyPr>
          <a:lstStyle/>
          <a:p>
            <a:pPr algn="l">
              <a:lnSpc>
                <a:spcPts val="6160"/>
              </a:lnSpc>
            </a:pPr>
            <a:r>
              <a:rPr lang="en-US" sz="4400" b="true">
                <a:solidFill>
                  <a:srgbClr val="000000"/>
                </a:solidFill>
                <a:latin typeface="Canva Sans Bold"/>
                <a:ea typeface="Canva Sans Bold"/>
                <a:cs typeface="Canva Sans Bold"/>
                <a:sym typeface="Canva Sans Bold"/>
              </a:rPr>
              <a:t>Vagal Toning/Somatic Exercises</a:t>
            </a:r>
          </a:p>
        </p:txBody>
      </p:sp>
      <p:sp>
        <p:nvSpPr>
          <p:cNvPr name="TextBox 19" id="19"/>
          <p:cNvSpPr txBox="true"/>
          <p:nvPr/>
        </p:nvSpPr>
        <p:spPr>
          <a:xfrm rot="-5400000">
            <a:off x="-153063" y="3957811"/>
            <a:ext cx="2403192"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STRESS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646984" y="658643"/>
            <a:ext cx="16612316" cy="9202321"/>
            <a:chOff x="0" y="0"/>
            <a:chExt cx="22149755" cy="12269761"/>
          </a:xfrm>
        </p:grpSpPr>
        <p:grpSp>
          <p:nvGrpSpPr>
            <p:cNvPr name="Group 3" id="3"/>
            <p:cNvGrpSpPr/>
            <p:nvPr/>
          </p:nvGrpSpPr>
          <p:grpSpPr>
            <a:xfrm rot="0">
              <a:off x="0" y="0"/>
              <a:ext cx="10211614" cy="3031944"/>
              <a:chOff x="0" y="0"/>
              <a:chExt cx="2017109" cy="598903"/>
            </a:xfrm>
          </p:grpSpPr>
          <p:sp>
            <p:nvSpPr>
              <p:cNvPr name="Freeform 4" id="4"/>
              <p:cNvSpPr/>
              <p:nvPr/>
            </p:nvSpPr>
            <p:spPr>
              <a:xfrm flipH="false" flipV="false" rot="0">
                <a:off x="0" y="0"/>
                <a:ext cx="2017109" cy="598902"/>
              </a:xfrm>
              <a:custGeom>
                <a:avLst/>
                <a:gdLst/>
                <a:ahLst/>
                <a:cxnLst/>
                <a:rect r="r" b="b" t="t" l="l"/>
                <a:pathLst>
                  <a:path h="598902" w="2017109">
                    <a:moveTo>
                      <a:pt x="51554" y="0"/>
                    </a:moveTo>
                    <a:lnTo>
                      <a:pt x="1965555" y="0"/>
                    </a:lnTo>
                    <a:cubicBezTo>
                      <a:pt x="1994028" y="0"/>
                      <a:pt x="2017109" y="23082"/>
                      <a:pt x="2017109" y="51554"/>
                    </a:cubicBezTo>
                    <a:lnTo>
                      <a:pt x="2017109" y="547348"/>
                    </a:lnTo>
                    <a:cubicBezTo>
                      <a:pt x="2017109" y="561021"/>
                      <a:pt x="2011677" y="574134"/>
                      <a:pt x="2002009" y="583803"/>
                    </a:cubicBezTo>
                    <a:cubicBezTo>
                      <a:pt x="1992341" y="593471"/>
                      <a:pt x="1979228" y="598902"/>
                      <a:pt x="1965555" y="598902"/>
                    </a:cubicBezTo>
                    <a:lnTo>
                      <a:pt x="51554" y="598902"/>
                    </a:lnTo>
                    <a:cubicBezTo>
                      <a:pt x="23082" y="598902"/>
                      <a:pt x="0" y="575821"/>
                      <a:pt x="0" y="547348"/>
                    </a:cubicBezTo>
                    <a:lnTo>
                      <a:pt x="0" y="51554"/>
                    </a:lnTo>
                    <a:cubicBezTo>
                      <a:pt x="0" y="23082"/>
                      <a:pt x="23082" y="0"/>
                      <a:pt x="51554" y="0"/>
                    </a:cubicBezTo>
                    <a:close/>
                  </a:path>
                </a:pathLst>
              </a:custGeom>
              <a:solidFill>
                <a:srgbClr val="FFD8DC"/>
              </a:solidFill>
            </p:spPr>
          </p:sp>
          <p:sp>
            <p:nvSpPr>
              <p:cNvPr name="TextBox 5" id="5"/>
              <p:cNvSpPr txBox="true"/>
              <p:nvPr/>
            </p:nvSpPr>
            <p:spPr>
              <a:xfrm>
                <a:off x="0" y="-47625"/>
                <a:ext cx="2017109" cy="64652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0" y="1842787"/>
              <a:ext cx="22149755" cy="10426975"/>
              <a:chOff x="0" y="0"/>
              <a:chExt cx="4375260" cy="2059649"/>
            </a:xfrm>
          </p:grpSpPr>
          <p:sp>
            <p:nvSpPr>
              <p:cNvPr name="Freeform 7" id="7"/>
              <p:cNvSpPr/>
              <p:nvPr/>
            </p:nvSpPr>
            <p:spPr>
              <a:xfrm flipH="false" flipV="false" rot="0">
                <a:off x="0" y="0"/>
                <a:ext cx="4375260" cy="2059649"/>
              </a:xfrm>
              <a:custGeom>
                <a:avLst/>
                <a:gdLst/>
                <a:ahLst/>
                <a:cxnLst/>
                <a:rect r="r" b="b" t="t" l="l"/>
                <a:pathLst>
                  <a:path h="2059649" w="4375260">
                    <a:moveTo>
                      <a:pt x="23768" y="0"/>
                    </a:moveTo>
                    <a:lnTo>
                      <a:pt x="4351492" y="0"/>
                    </a:lnTo>
                    <a:cubicBezTo>
                      <a:pt x="4364619" y="0"/>
                      <a:pt x="4375260" y="10641"/>
                      <a:pt x="4375260" y="23768"/>
                    </a:cubicBezTo>
                    <a:lnTo>
                      <a:pt x="4375260" y="2035882"/>
                    </a:lnTo>
                    <a:cubicBezTo>
                      <a:pt x="4375260" y="2049008"/>
                      <a:pt x="4364619" y="2059649"/>
                      <a:pt x="4351492" y="2059649"/>
                    </a:cubicBezTo>
                    <a:lnTo>
                      <a:pt x="23768" y="2059649"/>
                    </a:lnTo>
                    <a:cubicBezTo>
                      <a:pt x="10641" y="2059649"/>
                      <a:pt x="0" y="2049008"/>
                      <a:pt x="0" y="2035882"/>
                    </a:cubicBezTo>
                    <a:lnTo>
                      <a:pt x="0" y="23768"/>
                    </a:lnTo>
                    <a:cubicBezTo>
                      <a:pt x="0" y="10641"/>
                      <a:pt x="10641" y="0"/>
                      <a:pt x="23768" y="0"/>
                    </a:cubicBezTo>
                    <a:close/>
                  </a:path>
                </a:pathLst>
              </a:custGeom>
              <a:solidFill>
                <a:srgbClr val="FFFFFF"/>
              </a:solidFill>
            </p:spPr>
          </p:sp>
          <p:sp>
            <p:nvSpPr>
              <p:cNvPr name="TextBox 8" id="8"/>
              <p:cNvSpPr txBox="true"/>
              <p:nvPr/>
            </p:nvSpPr>
            <p:spPr>
              <a:xfrm>
                <a:off x="0" y="-47625"/>
                <a:ext cx="4375260" cy="2107274"/>
              </a:xfrm>
              <a:prstGeom prst="rect">
                <a:avLst/>
              </a:prstGeom>
            </p:spPr>
            <p:txBody>
              <a:bodyPr anchor="ctr" rtlCol="false" tIns="50800" lIns="50800" bIns="50800" rIns="50800"/>
              <a:lstStyle/>
              <a:p>
                <a:pPr algn="ctr">
                  <a:lnSpc>
                    <a:spcPts val="2659"/>
                  </a:lnSpc>
                </a:pPr>
              </a:p>
            </p:txBody>
          </p:sp>
        </p:grpSp>
      </p:grpSp>
      <p:sp>
        <p:nvSpPr>
          <p:cNvPr name="Freeform 9" id="9"/>
          <p:cNvSpPr/>
          <p:nvPr/>
        </p:nvSpPr>
        <p:spPr>
          <a:xfrm flipH="false" flipV="false" rot="0">
            <a:off x="15016163" y="517306"/>
            <a:ext cx="2096880" cy="1512375"/>
          </a:xfrm>
          <a:custGeom>
            <a:avLst/>
            <a:gdLst/>
            <a:ahLst/>
            <a:cxnLst/>
            <a:rect r="r" b="b" t="t" l="l"/>
            <a:pathLst>
              <a:path h="1512375" w="2096880">
                <a:moveTo>
                  <a:pt x="0" y="0"/>
                </a:moveTo>
                <a:lnTo>
                  <a:pt x="2096880" y="0"/>
                </a:lnTo>
                <a:lnTo>
                  <a:pt x="2096880" y="1512375"/>
                </a:lnTo>
                <a:lnTo>
                  <a:pt x="0" y="1512375"/>
                </a:lnTo>
                <a:lnTo>
                  <a:pt x="0" y="0"/>
                </a:lnTo>
                <a:close/>
              </a:path>
            </a:pathLst>
          </a:custGeom>
          <a:blipFill>
            <a:blip r:embed="rId3"/>
            <a:stretch>
              <a:fillRect l="0" t="0" r="0" b="0"/>
            </a:stretch>
          </a:blipFill>
        </p:spPr>
      </p:sp>
      <p:sp>
        <p:nvSpPr>
          <p:cNvPr name="Freeform 10" id="10"/>
          <p:cNvSpPr/>
          <p:nvPr/>
        </p:nvSpPr>
        <p:spPr>
          <a:xfrm flipH="false" flipV="false" rot="0">
            <a:off x="6645657" y="1028700"/>
            <a:ext cx="742421" cy="728923"/>
          </a:xfrm>
          <a:custGeom>
            <a:avLst/>
            <a:gdLst/>
            <a:ahLst/>
            <a:cxnLst/>
            <a:rect r="r" b="b" t="t" l="l"/>
            <a:pathLst>
              <a:path h="728923" w="742421">
                <a:moveTo>
                  <a:pt x="0" y="0"/>
                </a:moveTo>
                <a:lnTo>
                  <a:pt x="742421" y="0"/>
                </a:lnTo>
                <a:lnTo>
                  <a:pt x="742421" y="728923"/>
                </a:lnTo>
                <a:lnTo>
                  <a:pt x="0" y="7289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0953306" y="2791460"/>
            <a:ext cx="1192676" cy="2352040"/>
          </a:xfrm>
          <a:custGeom>
            <a:avLst/>
            <a:gdLst/>
            <a:ahLst/>
            <a:cxnLst/>
            <a:rect r="r" b="b" t="t" l="l"/>
            <a:pathLst>
              <a:path h="2352040" w="1192676">
                <a:moveTo>
                  <a:pt x="0" y="0"/>
                </a:moveTo>
                <a:lnTo>
                  <a:pt x="1192675" y="0"/>
                </a:lnTo>
                <a:lnTo>
                  <a:pt x="1192675" y="2352040"/>
                </a:lnTo>
                <a:lnTo>
                  <a:pt x="0" y="23520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2685892" y="5143500"/>
            <a:ext cx="2002271" cy="1802044"/>
          </a:xfrm>
          <a:custGeom>
            <a:avLst/>
            <a:gdLst/>
            <a:ahLst/>
            <a:cxnLst/>
            <a:rect r="r" b="b" t="t" l="l"/>
            <a:pathLst>
              <a:path h="1802044" w="2002271">
                <a:moveTo>
                  <a:pt x="0" y="0"/>
                </a:moveTo>
                <a:lnTo>
                  <a:pt x="2002271" y="0"/>
                </a:lnTo>
                <a:lnTo>
                  <a:pt x="2002271" y="1802044"/>
                </a:lnTo>
                <a:lnTo>
                  <a:pt x="0" y="18020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0075479" y="5954176"/>
            <a:ext cx="2070503" cy="1941096"/>
          </a:xfrm>
          <a:custGeom>
            <a:avLst/>
            <a:gdLst/>
            <a:ahLst/>
            <a:cxnLst/>
            <a:rect r="r" b="b" t="t" l="l"/>
            <a:pathLst>
              <a:path h="1941096" w="2070503">
                <a:moveTo>
                  <a:pt x="0" y="0"/>
                </a:moveTo>
                <a:lnTo>
                  <a:pt x="2070502" y="0"/>
                </a:lnTo>
                <a:lnTo>
                  <a:pt x="2070502" y="1941096"/>
                </a:lnTo>
                <a:lnTo>
                  <a:pt x="0" y="19410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12598192" y="7701518"/>
            <a:ext cx="1769775" cy="1556782"/>
          </a:xfrm>
          <a:custGeom>
            <a:avLst/>
            <a:gdLst/>
            <a:ahLst/>
            <a:cxnLst/>
            <a:rect r="r" b="b" t="t" l="l"/>
            <a:pathLst>
              <a:path h="1556782" w="1769775">
                <a:moveTo>
                  <a:pt x="0" y="0"/>
                </a:moveTo>
                <a:lnTo>
                  <a:pt x="1769775" y="0"/>
                </a:lnTo>
                <a:lnTo>
                  <a:pt x="1769775" y="1556782"/>
                </a:lnTo>
                <a:lnTo>
                  <a:pt x="0" y="155678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15228073" y="5954176"/>
            <a:ext cx="746193" cy="2178667"/>
          </a:xfrm>
          <a:custGeom>
            <a:avLst/>
            <a:gdLst/>
            <a:ahLst/>
            <a:cxnLst/>
            <a:rect r="r" b="b" t="t" l="l"/>
            <a:pathLst>
              <a:path h="2178667" w="746193">
                <a:moveTo>
                  <a:pt x="0" y="0"/>
                </a:moveTo>
                <a:lnTo>
                  <a:pt x="746194" y="0"/>
                </a:lnTo>
                <a:lnTo>
                  <a:pt x="746194" y="2178667"/>
                </a:lnTo>
                <a:lnTo>
                  <a:pt x="0" y="217866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6" id="16"/>
          <p:cNvSpPr/>
          <p:nvPr/>
        </p:nvSpPr>
        <p:spPr>
          <a:xfrm flipH="false" flipV="false" rot="0">
            <a:off x="13955731" y="2570869"/>
            <a:ext cx="1846468" cy="1941096"/>
          </a:xfrm>
          <a:custGeom>
            <a:avLst/>
            <a:gdLst/>
            <a:ahLst/>
            <a:cxnLst/>
            <a:rect r="r" b="b" t="t" l="l"/>
            <a:pathLst>
              <a:path h="1941096" w="1846468">
                <a:moveTo>
                  <a:pt x="0" y="0"/>
                </a:moveTo>
                <a:lnTo>
                  <a:pt x="1846468" y="0"/>
                </a:lnTo>
                <a:lnTo>
                  <a:pt x="1846468" y="1941097"/>
                </a:lnTo>
                <a:lnTo>
                  <a:pt x="0" y="194109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7" id="17"/>
          <p:cNvSpPr txBox="true"/>
          <p:nvPr/>
        </p:nvSpPr>
        <p:spPr>
          <a:xfrm rot="0">
            <a:off x="1410416" y="790575"/>
            <a:ext cx="3780065" cy="1152525"/>
          </a:xfrm>
          <a:prstGeom prst="rect">
            <a:avLst/>
          </a:prstGeom>
        </p:spPr>
        <p:txBody>
          <a:bodyPr anchor="t" rtlCol="false" tIns="0" lIns="0" bIns="0" rIns="0">
            <a:spAutoFit/>
          </a:bodyPr>
          <a:lstStyle/>
          <a:p>
            <a:pPr algn="l">
              <a:lnSpc>
                <a:spcPts val="8400"/>
              </a:lnSpc>
              <a:spcBef>
                <a:spcPct val="0"/>
              </a:spcBef>
            </a:pPr>
            <a:r>
              <a:rPr lang="en-US" b="true" sz="6000">
                <a:solidFill>
                  <a:srgbClr val="000000"/>
                </a:solidFill>
                <a:latin typeface="Univers Bold"/>
                <a:ea typeface="Univers Bold"/>
                <a:cs typeface="Univers Bold"/>
                <a:sym typeface="Univers Bold"/>
              </a:rPr>
              <a:t>EXERCISE</a:t>
            </a:r>
          </a:p>
        </p:txBody>
      </p:sp>
      <p:sp>
        <p:nvSpPr>
          <p:cNvPr name="TextBox 18" id="18"/>
          <p:cNvSpPr txBox="true"/>
          <p:nvPr/>
        </p:nvSpPr>
        <p:spPr>
          <a:xfrm rot="0">
            <a:off x="1410416" y="2623133"/>
            <a:ext cx="7733584" cy="5569247"/>
          </a:xfrm>
          <a:prstGeom prst="rect">
            <a:avLst/>
          </a:prstGeom>
        </p:spPr>
        <p:txBody>
          <a:bodyPr anchor="t" rtlCol="false" tIns="0" lIns="0" bIns="0" rIns="0">
            <a:spAutoFit/>
          </a:bodyPr>
          <a:lstStyle/>
          <a:p>
            <a:pPr algn="l">
              <a:lnSpc>
                <a:spcPts val="4358"/>
              </a:lnSpc>
            </a:pPr>
            <a:r>
              <a:rPr lang="en-US" sz="3113">
                <a:solidFill>
                  <a:srgbClr val="000000"/>
                </a:solidFill>
                <a:latin typeface="Univers Light"/>
                <a:ea typeface="Univers Light"/>
                <a:cs typeface="Univers Light"/>
                <a:sym typeface="Univers Light"/>
              </a:rPr>
              <a:t>When it comes to the type of exercise, funnily enough, your GM likes whatever you do. As long as you’re moving your body often, </a:t>
            </a:r>
            <a:r>
              <a:rPr lang="en-US" sz="3113" b="true">
                <a:solidFill>
                  <a:srgbClr val="35CF35"/>
                </a:solidFill>
                <a:latin typeface="Univers Bold"/>
                <a:ea typeface="Univers Bold"/>
                <a:cs typeface="Univers Bold"/>
                <a:sym typeface="Univers Bold"/>
              </a:rPr>
              <a:t>getting your heart rate up for at least 30 minutes most days</a:t>
            </a:r>
            <a:r>
              <a:rPr lang="en-US" sz="3113">
                <a:solidFill>
                  <a:srgbClr val="000000"/>
                </a:solidFill>
                <a:latin typeface="Univers Light"/>
                <a:ea typeface="Univers Light"/>
                <a:cs typeface="Univers Light"/>
                <a:sym typeface="Univers Light"/>
              </a:rPr>
              <a:t>, you’ll be satisfying everyone’s needs. </a:t>
            </a:r>
          </a:p>
          <a:p>
            <a:pPr algn="l">
              <a:lnSpc>
                <a:spcPts val="4358"/>
              </a:lnSpc>
            </a:pPr>
          </a:p>
          <a:p>
            <a:pPr algn="l">
              <a:lnSpc>
                <a:spcPts val="4358"/>
              </a:lnSpc>
              <a:spcBef>
                <a:spcPct val="0"/>
              </a:spcBef>
            </a:pPr>
            <a:r>
              <a:rPr lang="en-US" sz="3113">
                <a:solidFill>
                  <a:srgbClr val="000000"/>
                </a:solidFill>
                <a:latin typeface="Univers Light"/>
                <a:ea typeface="Univers Light"/>
                <a:cs typeface="Univers Light"/>
                <a:sym typeface="Univers Light"/>
              </a:rPr>
              <a:t>Remember strenuous exercise can cause the body to release cortisol. Be mindful to not over exercise.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366137" y="6243219"/>
            <a:ext cx="3424935" cy="1640391"/>
            <a:chOff x="0" y="0"/>
            <a:chExt cx="902040" cy="432037"/>
          </a:xfrm>
        </p:grpSpPr>
        <p:sp>
          <p:nvSpPr>
            <p:cNvPr name="Freeform 3" id="3"/>
            <p:cNvSpPr/>
            <p:nvPr/>
          </p:nvSpPr>
          <p:spPr>
            <a:xfrm flipH="false" flipV="false" rot="0">
              <a:off x="0" y="0"/>
              <a:ext cx="902040" cy="432037"/>
            </a:xfrm>
            <a:custGeom>
              <a:avLst/>
              <a:gdLst/>
              <a:ahLst/>
              <a:cxnLst/>
              <a:rect r="r" b="b" t="t" l="l"/>
              <a:pathLst>
                <a:path h="432037" w="902040">
                  <a:moveTo>
                    <a:pt x="115283" y="0"/>
                  </a:moveTo>
                  <a:lnTo>
                    <a:pt x="786757" y="0"/>
                  </a:lnTo>
                  <a:cubicBezTo>
                    <a:pt x="850426" y="0"/>
                    <a:pt x="902040" y="51614"/>
                    <a:pt x="902040" y="115283"/>
                  </a:cubicBezTo>
                  <a:lnTo>
                    <a:pt x="902040" y="316754"/>
                  </a:lnTo>
                  <a:cubicBezTo>
                    <a:pt x="902040" y="380423"/>
                    <a:pt x="850426" y="432037"/>
                    <a:pt x="786757" y="432037"/>
                  </a:cubicBezTo>
                  <a:lnTo>
                    <a:pt x="115283" y="432037"/>
                  </a:lnTo>
                  <a:cubicBezTo>
                    <a:pt x="51614" y="432037"/>
                    <a:pt x="0" y="380423"/>
                    <a:pt x="0" y="316754"/>
                  </a:cubicBezTo>
                  <a:lnTo>
                    <a:pt x="0" y="115283"/>
                  </a:lnTo>
                  <a:cubicBezTo>
                    <a:pt x="0" y="51614"/>
                    <a:pt x="51614" y="0"/>
                    <a:pt x="115283" y="0"/>
                  </a:cubicBezTo>
                  <a:close/>
                </a:path>
              </a:pathLst>
            </a:custGeom>
            <a:solidFill>
              <a:srgbClr val="FFD8DC"/>
            </a:solidFill>
          </p:spPr>
        </p:sp>
        <p:sp>
          <p:nvSpPr>
            <p:cNvPr name="TextBox 4" id="4"/>
            <p:cNvSpPr txBox="true"/>
            <p:nvPr/>
          </p:nvSpPr>
          <p:spPr>
            <a:xfrm>
              <a:off x="0" y="-152400"/>
              <a:ext cx="902040"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91372" y="499305"/>
            <a:ext cx="15884675" cy="9238371"/>
            <a:chOff x="0" y="0"/>
            <a:chExt cx="4183618" cy="2433151"/>
          </a:xfrm>
        </p:grpSpPr>
        <p:sp>
          <p:nvSpPr>
            <p:cNvPr name="Freeform 6" id="6"/>
            <p:cNvSpPr/>
            <p:nvPr/>
          </p:nvSpPr>
          <p:spPr>
            <a:xfrm flipH="false" flipV="false" rot="0">
              <a:off x="0" y="0"/>
              <a:ext cx="4183618" cy="2433151"/>
            </a:xfrm>
            <a:custGeom>
              <a:avLst/>
              <a:gdLst/>
              <a:ahLst/>
              <a:cxnLst/>
              <a:rect r="r" b="b" t="t" l="l"/>
              <a:pathLst>
                <a:path h="2433151" w="4183618">
                  <a:moveTo>
                    <a:pt x="0" y="0"/>
                  </a:moveTo>
                  <a:lnTo>
                    <a:pt x="4183618" y="0"/>
                  </a:lnTo>
                  <a:lnTo>
                    <a:pt x="4183618" y="2433151"/>
                  </a:lnTo>
                  <a:lnTo>
                    <a:pt x="0" y="2433151"/>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83618" cy="2480776"/>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348355" y="1028700"/>
            <a:ext cx="5702160" cy="8017097"/>
          </a:xfrm>
          <a:custGeom>
            <a:avLst/>
            <a:gdLst/>
            <a:ahLst/>
            <a:cxnLst/>
            <a:rect r="r" b="b" t="t" l="l"/>
            <a:pathLst>
              <a:path h="8017097" w="5702160">
                <a:moveTo>
                  <a:pt x="0" y="0"/>
                </a:moveTo>
                <a:lnTo>
                  <a:pt x="5702160" y="0"/>
                </a:lnTo>
                <a:lnTo>
                  <a:pt x="5702160" y="8017097"/>
                </a:lnTo>
                <a:lnTo>
                  <a:pt x="0" y="8017097"/>
                </a:lnTo>
                <a:lnTo>
                  <a:pt x="0" y="0"/>
                </a:lnTo>
                <a:close/>
              </a:path>
            </a:pathLst>
          </a:custGeom>
          <a:blipFill>
            <a:blip r:embed="rId3"/>
            <a:stretch>
              <a:fillRect l="0" t="0" r="0" b="0"/>
            </a:stretch>
          </a:blipFill>
        </p:spPr>
      </p:sp>
      <p:sp>
        <p:nvSpPr>
          <p:cNvPr name="TextBox 9" id="9"/>
          <p:cNvSpPr txBox="true"/>
          <p:nvPr/>
        </p:nvSpPr>
        <p:spPr>
          <a:xfrm rot="-5400000">
            <a:off x="-345129" y="6749611"/>
            <a:ext cx="2883356" cy="755650"/>
          </a:xfrm>
          <a:prstGeom prst="rect">
            <a:avLst/>
          </a:prstGeom>
        </p:spPr>
        <p:txBody>
          <a:bodyPr anchor="t" rtlCol="false" tIns="0" lIns="0" bIns="0" rIns="0">
            <a:spAutoFit/>
          </a:bodyPr>
          <a:lstStyle/>
          <a:p>
            <a:pPr algn="ctr">
              <a:lnSpc>
                <a:spcPts val="5599"/>
              </a:lnSpc>
            </a:pPr>
            <a:r>
              <a:rPr lang="en-US" b="true" sz="3999" spc="279">
                <a:solidFill>
                  <a:srgbClr val="000000"/>
                </a:solidFill>
                <a:latin typeface="Univers Bold"/>
                <a:ea typeface="Univers Bold"/>
                <a:cs typeface="Univers Bold"/>
                <a:sym typeface="Univers Bold"/>
              </a:rPr>
              <a:t>EXERCISE</a:t>
            </a:r>
          </a:p>
        </p:txBody>
      </p:sp>
      <p:sp>
        <p:nvSpPr>
          <p:cNvPr name="TextBox 10" id="10"/>
          <p:cNvSpPr txBox="true"/>
          <p:nvPr/>
        </p:nvSpPr>
        <p:spPr>
          <a:xfrm rot="0">
            <a:off x="2166526" y="1023707"/>
            <a:ext cx="6370442" cy="1764030"/>
          </a:xfrm>
          <a:prstGeom prst="rect">
            <a:avLst/>
          </a:prstGeom>
        </p:spPr>
        <p:txBody>
          <a:bodyPr anchor="t" rtlCol="false" tIns="0" lIns="0" bIns="0" rIns="0">
            <a:spAutoFit/>
          </a:bodyPr>
          <a:lstStyle/>
          <a:p>
            <a:pPr algn="l">
              <a:lnSpc>
                <a:spcPts val="6720"/>
              </a:lnSpc>
            </a:pPr>
            <a:r>
              <a:rPr lang="en-US" sz="4800" b="true">
                <a:solidFill>
                  <a:srgbClr val="000000"/>
                </a:solidFill>
                <a:latin typeface="Univers Bold"/>
                <a:ea typeface="Univers Bold"/>
                <a:cs typeface="Univers Bold"/>
                <a:sym typeface="Univers Bold"/>
              </a:rPr>
              <a:t>Assessment: </a:t>
            </a:r>
          </a:p>
          <a:p>
            <a:pPr algn="l">
              <a:lnSpc>
                <a:spcPts val="6720"/>
              </a:lnSpc>
              <a:spcBef>
                <a:spcPct val="0"/>
              </a:spcBef>
            </a:pPr>
            <a:r>
              <a:rPr lang="en-US" b="true" sz="4800">
                <a:solidFill>
                  <a:srgbClr val="000000"/>
                </a:solidFill>
                <a:latin typeface="Univers Bold"/>
                <a:ea typeface="Univers Bold"/>
                <a:cs typeface="Univers Bold"/>
                <a:sym typeface="Univers Bold"/>
              </a:rPr>
              <a:t>How Active Are You?</a:t>
            </a:r>
          </a:p>
        </p:txBody>
      </p:sp>
      <p:sp>
        <p:nvSpPr>
          <p:cNvPr name="TextBox 11" id="11"/>
          <p:cNvSpPr txBox="true"/>
          <p:nvPr/>
        </p:nvSpPr>
        <p:spPr>
          <a:xfrm rot="0">
            <a:off x="2166526" y="3216728"/>
            <a:ext cx="5768426" cy="2235611"/>
          </a:xfrm>
          <a:prstGeom prst="rect">
            <a:avLst/>
          </a:prstGeom>
        </p:spPr>
        <p:txBody>
          <a:bodyPr anchor="t" rtlCol="false" tIns="0" lIns="0" bIns="0" rIns="0">
            <a:spAutoFit/>
          </a:bodyPr>
          <a:lstStyle/>
          <a:p>
            <a:pPr algn="l">
              <a:lnSpc>
                <a:spcPts val="4358"/>
              </a:lnSpc>
              <a:spcBef>
                <a:spcPct val="0"/>
              </a:spcBef>
            </a:pPr>
            <a:r>
              <a:rPr lang="en-US" sz="3113">
                <a:solidFill>
                  <a:srgbClr val="000000"/>
                </a:solidFill>
                <a:latin typeface="Univers Light"/>
                <a:ea typeface="Univers Light"/>
                <a:cs typeface="Univers Light"/>
                <a:sym typeface="Univers Light"/>
              </a:rPr>
              <a:t>So how are your fitness levels? Over the past 3 months, how many minutes per week did you spend doing: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17038" y="429534"/>
            <a:ext cx="17157873" cy="9427931"/>
            <a:chOff x="0" y="0"/>
            <a:chExt cx="4518946" cy="2483076"/>
          </a:xfrm>
        </p:grpSpPr>
        <p:sp>
          <p:nvSpPr>
            <p:cNvPr name="Freeform 3" id="3"/>
            <p:cNvSpPr/>
            <p:nvPr/>
          </p:nvSpPr>
          <p:spPr>
            <a:xfrm flipH="false" flipV="false" rot="0">
              <a:off x="0" y="0"/>
              <a:ext cx="4518946" cy="2483077"/>
            </a:xfrm>
            <a:custGeom>
              <a:avLst/>
              <a:gdLst/>
              <a:ahLst/>
              <a:cxnLst/>
              <a:rect r="r" b="b" t="t" l="l"/>
              <a:pathLst>
                <a:path h="2483077" w="4518946">
                  <a:moveTo>
                    <a:pt x="23012" y="0"/>
                  </a:moveTo>
                  <a:lnTo>
                    <a:pt x="4495934" y="0"/>
                  </a:lnTo>
                  <a:cubicBezTo>
                    <a:pt x="4508643" y="0"/>
                    <a:pt x="4518946" y="10303"/>
                    <a:pt x="4518946" y="23012"/>
                  </a:cubicBezTo>
                  <a:lnTo>
                    <a:pt x="4518946" y="2460065"/>
                  </a:lnTo>
                  <a:cubicBezTo>
                    <a:pt x="4518946" y="2472774"/>
                    <a:pt x="4508643" y="2483077"/>
                    <a:pt x="4495934" y="2483077"/>
                  </a:cubicBezTo>
                  <a:lnTo>
                    <a:pt x="23012" y="2483077"/>
                  </a:lnTo>
                  <a:cubicBezTo>
                    <a:pt x="10303" y="2483077"/>
                    <a:pt x="0" y="2472774"/>
                    <a:pt x="0" y="2460065"/>
                  </a:cubicBezTo>
                  <a:lnTo>
                    <a:pt x="0" y="23012"/>
                  </a:lnTo>
                  <a:cubicBezTo>
                    <a:pt x="0" y="10303"/>
                    <a:pt x="10303" y="0"/>
                    <a:pt x="23012" y="0"/>
                  </a:cubicBezTo>
                  <a:close/>
                </a:path>
              </a:pathLst>
            </a:custGeom>
            <a:solidFill>
              <a:srgbClr val="FFD8DC"/>
            </a:solidFill>
            <a:ln w="38100" cap="rnd">
              <a:solidFill>
                <a:srgbClr val="FFD8DC"/>
              </a:solidFill>
              <a:prstDash val="solid"/>
              <a:round/>
            </a:ln>
          </p:spPr>
        </p:sp>
        <p:sp>
          <p:nvSpPr>
            <p:cNvPr name="TextBox 4" id="4"/>
            <p:cNvSpPr txBox="true"/>
            <p:nvPr/>
          </p:nvSpPr>
          <p:spPr>
            <a:xfrm>
              <a:off x="0" y="-47625"/>
              <a:ext cx="4518946" cy="253070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872723"/>
            <a:ext cx="16230600" cy="8385577"/>
            <a:chOff x="0" y="0"/>
            <a:chExt cx="21640800" cy="11180769"/>
          </a:xfrm>
        </p:grpSpPr>
        <p:grpSp>
          <p:nvGrpSpPr>
            <p:cNvPr name="Group 6" id="6"/>
            <p:cNvGrpSpPr/>
            <p:nvPr/>
          </p:nvGrpSpPr>
          <p:grpSpPr>
            <a:xfrm rot="0">
              <a:off x="0" y="0"/>
              <a:ext cx="13661735" cy="7930425"/>
              <a:chOff x="0" y="0"/>
              <a:chExt cx="2698614" cy="1566504"/>
            </a:xfrm>
          </p:grpSpPr>
          <p:sp>
            <p:nvSpPr>
              <p:cNvPr name="Freeform 7" id="7"/>
              <p:cNvSpPr/>
              <p:nvPr/>
            </p:nvSpPr>
            <p:spPr>
              <a:xfrm flipH="false" flipV="false" rot="0">
                <a:off x="0" y="0"/>
                <a:ext cx="2698614" cy="1566504"/>
              </a:xfrm>
              <a:custGeom>
                <a:avLst/>
                <a:gdLst/>
                <a:ahLst/>
                <a:cxnLst/>
                <a:rect r="r" b="b" t="t" l="l"/>
                <a:pathLst>
                  <a:path h="1566504" w="2698614">
                    <a:moveTo>
                      <a:pt x="38535" y="0"/>
                    </a:moveTo>
                    <a:lnTo>
                      <a:pt x="2660080" y="0"/>
                    </a:lnTo>
                    <a:cubicBezTo>
                      <a:pt x="2670300" y="0"/>
                      <a:pt x="2680101" y="4060"/>
                      <a:pt x="2687328" y="11287"/>
                    </a:cubicBezTo>
                    <a:cubicBezTo>
                      <a:pt x="2694555" y="18513"/>
                      <a:pt x="2698614" y="28315"/>
                      <a:pt x="2698614" y="38535"/>
                    </a:cubicBezTo>
                    <a:lnTo>
                      <a:pt x="2698614" y="1527969"/>
                    </a:lnTo>
                    <a:cubicBezTo>
                      <a:pt x="2698614" y="1549251"/>
                      <a:pt x="2681362" y="1566504"/>
                      <a:pt x="2660080" y="1566504"/>
                    </a:cubicBezTo>
                    <a:lnTo>
                      <a:pt x="38535" y="1566504"/>
                    </a:lnTo>
                    <a:cubicBezTo>
                      <a:pt x="28315" y="1566504"/>
                      <a:pt x="18513" y="1562444"/>
                      <a:pt x="11287" y="1555217"/>
                    </a:cubicBezTo>
                    <a:cubicBezTo>
                      <a:pt x="4060" y="1547991"/>
                      <a:pt x="0" y="1538189"/>
                      <a:pt x="0" y="1527969"/>
                    </a:cubicBezTo>
                    <a:lnTo>
                      <a:pt x="0" y="38535"/>
                    </a:lnTo>
                    <a:cubicBezTo>
                      <a:pt x="0" y="17253"/>
                      <a:pt x="17253" y="0"/>
                      <a:pt x="38535" y="0"/>
                    </a:cubicBezTo>
                    <a:close/>
                  </a:path>
                </a:pathLst>
              </a:custGeom>
              <a:solidFill>
                <a:srgbClr val="FFFFFF"/>
              </a:solidFill>
            </p:spPr>
          </p:sp>
          <p:sp>
            <p:nvSpPr>
              <p:cNvPr name="TextBox 8" id="8"/>
              <p:cNvSpPr txBox="true"/>
              <p:nvPr/>
            </p:nvSpPr>
            <p:spPr>
              <a:xfrm>
                <a:off x="0" y="-47625"/>
                <a:ext cx="2698614" cy="1614129"/>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970939"/>
              <a:ext cx="21640800" cy="9209830"/>
              <a:chOff x="0" y="0"/>
              <a:chExt cx="4274726" cy="1819226"/>
            </a:xfrm>
          </p:grpSpPr>
          <p:sp>
            <p:nvSpPr>
              <p:cNvPr name="Freeform 10" id="10"/>
              <p:cNvSpPr/>
              <p:nvPr/>
            </p:nvSpPr>
            <p:spPr>
              <a:xfrm flipH="false" flipV="false" rot="0">
                <a:off x="0" y="0"/>
                <a:ext cx="4274726" cy="1819226"/>
              </a:xfrm>
              <a:custGeom>
                <a:avLst/>
                <a:gdLst/>
                <a:ahLst/>
                <a:cxnLst/>
                <a:rect r="r" b="b" t="t" l="l"/>
                <a:pathLst>
                  <a:path h="1819226" w="4274726">
                    <a:moveTo>
                      <a:pt x="24327" y="0"/>
                    </a:moveTo>
                    <a:lnTo>
                      <a:pt x="4250399" y="0"/>
                    </a:lnTo>
                    <a:cubicBezTo>
                      <a:pt x="4263834" y="0"/>
                      <a:pt x="4274726" y="10891"/>
                      <a:pt x="4274726" y="24327"/>
                    </a:cubicBezTo>
                    <a:lnTo>
                      <a:pt x="4274726" y="1794899"/>
                    </a:lnTo>
                    <a:cubicBezTo>
                      <a:pt x="4274726" y="1801351"/>
                      <a:pt x="4272163" y="1807539"/>
                      <a:pt x="4267601" y="1812101"/>
                    </a:cubicBezTo>
                    <a:cubicBezTo>
                      <a:pt x="4263039" y="1816663"/>
                      <a:pt x="4256851" y="1819226"/>
                      <a:pt x="4250399" y="1819226"/>
                    </a:cubicBezTo>
                    <a:lnTo>
                      <a:pt x="24327" y="1819226"/>
                    </a:lnTo>
                    <a:cubicBezTo>
                      <a:pt x="10891" y="1819226"/>
                      <a:pt x="0" y="1808334"/>
                      <a:pt x="0" y="1794899"/>
                    </a:cubicBezTo>
                    <a:lnTo>
                      <a:pt x="0" y="24327"/>
                    </a:lnTo>
                    <a:cubicBezTo>
                      <a:pt x="0" y="10891"/>
                      <a:pt x="10891" y="0"/>
                      <a:pt x="24327" y="0"/>
                    </a:cubicBezTo>
                    <a:close/>
                  </a:path>
                </a:pathLst>
              </a:custGeom>
              <a:solidFill>
                <a:srgbClr val="FFFFFF"/>
              </a:solidFill>
            </p:spPr>
          </p:sp>
          <p:sp>
            <p:nvSpPr>
              <p:cNvPr name="TextBox 11" id="11"/>
              <p:cNvSpPr txBox="true"/>
              <p:nvPr/>
            </p:nvSpPr>
            <p:spPr>
              <a:xfrm>
                <a:off x="0" y="-47625"/>
                <a:ext cx="4274726" cy="1866851"/>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9144000" y="5387428"/>
            <a:ext cx="2686723" cy="2596047"/>
          </a:xfrm>
          <a:custGeom>
            <a:avLst/>
            <a:gdLst/>
            <a:ahLst/>
            <a:cxnLst/>
            <a:rect r="r" b="b" t="t" l="l"/>
            <a:pathLst>
              <a:path h="2596047" w="2686723">
                <a:moveTo>
                  <a:pt x="0" y="0"/>
                </a:moveTo>
                <a:lnTo>
                  <a:pt x="2686723" y="0"/>
                </a:lnTo>
                <a:lnTo>
                  <a:pt x="2686723" y="2596046"/>
                </a:lnTo>
                <a:lnTo>
                  <a:pt x="0" y="25960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852678" y="5480594"/>
            <a:ext cx="2228517" cy="2546877"/>
          </a:xfrm>
          <a:custGeom>
            <a:avLst/>
            <a:gdLst/>
            <a:ahLst/>
            <a:cxnLst/>
            <a:rect r="r" b="b" t="t" l="l"/>
            <a:pathLst>
              <a:path h="2546877" w="2228517">
                <a:moveTo>
                  <a:pt x="0" y="0"/>
                </a:moveTo>
                <a:lnTo>
                  <a:pt x="2228517" y="0"/>
                </a:lnTo>
                <a:lnTo>
                  <a:pt x="2228517" y="2546877"/>
                </a:lnTo>
                <a:lnTo>
                  <a:pt x="0" y="2546877"/>
                </a:lnTo>
                <a:lnTo>
                  <a:pt x="0" y="0"/>
                </a:lnTo>
                <a:close/>
              </a:path>
            </a:pathLst>
          </a:custGeom>
          <a:blipFill>
            <a:blip r:embed="rId4"/>
            <a:stretch>
              <a:fillRect l="0" t="0" r="0" b="0"/>
            </a:stretch>
          </a:blipFill>
        </p:spPr>
      </p:sp>
      <p:sp>
        <p:nvSpPr>
          <p:cNvPr name="Freeform 14" id="14"/>
          <p:cNvSpPr/>
          <p:nvPr/>
        </p:nvSpPr>
        <p:spPr>
          <a:xfrm flipH="false" flipV="false" rot="0">
            <a:off x="12859423" y="5343431"/>
            <a:ext cx="3043278" cy="2640043"/>
          </a:xfrm>
          <a:custGeom>
            <a:avLst/>
            <a:gdLst/>
            <a:ahLst/>
            <a:cxnLst/>
            <a:rect r="r" b="b" t="t" l="l"/>
            <a:pathLst>
              <a:path h="2640043" w="3043278">
                <a:moveTo>
                  <a:pt x="0" y="0"/>
                </a:moveTo>
                <a:lnTo>
                  <a:pt x="3043278" y="0"/>
                </a:lnTo>
                <a:lnTo>
                  <a:pt x="3043278" y="2640043"/>
                </a:lnTo>
                <a:lnTo>
                  <a:pt x="0" y="2640043"/>
                </a:lnTo>
                <a:lnTo>
                  <a:pt x="0" y="0"/>
                </a:lnTo>
                <a:close/>
              </a:path>
            </a:pathLst>
          </a:custGeom>
          <a:blipFill>
            <a:blip r:embed="rId5"/>
            <a:stretch>
              <a:fillRect l="0" t="0" r="0" b="0"/>
            </a:stretch>
          </a:blipFill>
        </p:spPr>
      </p:sp>
      <p:sp>
        <p:nvSpPr>
          <p:cNvPr name="Freeform 15" id="15"/>
          <p:cNvSpPr/>
          <p:nvPr/>
        </p:nvSpPr>
        <p:spPr>
          <a:xfrm flipH="false" flipV="false" rot="0">
            <a:off x="5109467" y="5387428"/>
            <a:ext cx="3006260" cy="2640043"/>
          </a:xfrm>
          <a:custGeom>
            <a:avLst/>
            <a:gdLst/>
            <a:ahLst/>
            <a:cxnLst/>
            <a:rect r="r" b="b" t="t" l="l"/>
            <a:pathLst>
              <a:path h="2640043" w="3006260">
                <a:moveTo>
                  <a:pt x="0" y="0"/>
                </a:moveTo>
                <a:lnTo>
                  <a:pt x="3006261" y="0"/>
                </a:lnTo>
                <a:lnTo>
                  <a:pt x="3006261" y="2640043"/>
                </a:lnTo>
                <a:lnTo>
                  <a:pt x="0" y="264004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1772955" y="1067832"/>
            <a:ext cx="9260369" cy="1265027"/>
          </a:xfrm>
          <a:prstGeom prst="rect">
            <a:avLst/>
          </a:prstGeom>
        </p:spPr>
        <p:txBody>
          <a:bodyPr anchor="t" rtlCol="false" tIns="0" lIns="0" bIns="0" rIns="0">
            <a:spAutoFit/>
          </a:bodyPr>
          <a:lstStyle/>
          <a:p>
            <a:pPr algn="l">
              <a:lnSpc>
                <a:spcPts val="9335"/>
              </a:lnSpc>
              <a:spcBef>
                <a:spcPct val="0"/>
              </a:spcBef>
            </a:pPr>
            <a:r>
              <a:rPr lang="en-US" b="true" sz="6668">
                <a:solidFill>
                  <a:srgbClr val="000000"/>
                </a:solidFill>
                <a:latin typeface="Univers Heavy"/>
                <a:ea typeface="Univers Heavy"/>
                <a:cs typeface="Univers Heavy"/>
                <a:sym typeface="Univers Heavy"/>
              </a:rPr>
              <a:t>Take Away</a:t>
            </a:r>
          </a:p>
        </p:txBody>
      </p:sp>
      <p:sp>
        <p:nvSpPr>
          <p:cNvPr name="TextBox 17" id="17"/>
          <p:cNvSpPr txBox="true"/>
          <p:nvPr/>
        </p:nvSpPr>
        <p:spPr>
          <a:xfrm rot="0">
            <a:off x="1772955" y="3346973"/>
            <a:ext cx="14129746" cy="887095"/>
          </a:xfrm>
          <a:prstGeom prst="rect">
            <a:avLst/>
          </a:prstGeom>
        </p:spPr>
        <p:txBody>
          <a:bodyPr anchor="t" rtlCol="false" tIns="0" lIns="0" bIns="0" rIns="0">
            <a:spAutoFit/>
          </a:bodyPr>
          <a:lstStyle/>
          <a:p>
            <a:pPr algn="l">
              <a:lnSpc>
                <a:spcPts val="7279"/>
              </a:lnSpc>
            </a:pPr>
            <a:r>
              <a:rPr lang="en-US" sz="5199" spc="447" b="true">
                <a:solidFill>
                  <a:srgbClr val="35CF35"/>
                </a:solidFill>
                <a:latin typeface="Canva Sans Bold"/>
                <a:ea typeface="Canva Sans Bold"/>
                <a:cs typeface="Canva Sans Bold"/>
                <a:sym typeface="Canva Sans Bold"/>
              </a:rPr>
              <a:t>Happy Gut = Happy Hormones!</a:t>
            </a:r>
          </a:p>
        </p:txBody>
      </p:sp>
      <p:sp>
        <p:nvSpPr>
          <p:cNvPr name="Freeform 18" id="18"/>
          <p:cNvSpPr/>
          <p:nvPr/>
        </p:nvSpPr>
        <p:spPr>
          <a:xfrm flipH="false" flipV="false" rot="0">
            <a:off x="14381062" y="1028700"/>
            <a:ext cx="2396729" cy="2145072"/>
          </a:xfrm>
          <a:custGeom>
            <a:avLst/>
            <a:gdLst/>
            <a:ahLst/>
            <a:cxnLst/>
            <a:rect r="r" b="b" t="t" l="l"/>
            <a:pathLst>
              <a:path h="2145072" w="2396729">
                <a:moveTo>
                  <a:pt x="0" y="0"/>
                </a:moveTo>
                <a:lnTo>
                  <a:pt x="2396729" y="0"/>
                </a:lnTo>
                <a:lnTo>
                  <a:pt x="2396729" y="2145072"/>
                </a:lnTo>
                <a:lnTo>
                  <a:pt x="0" y="21450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2042">
            <a:off x="567179" y="777303"/>
            <a:ext cx="17061823" cy="9741624"/>
            <a:chOff x="0" y="0"/>
            <a:chExt cx="4493649" cy="2565695"/>
          </a:xfrm>
        </p:grpSpPr>
        <p:sp>
          <p:nvSpPr>
            <p:cNvPr name="Freeform 3" id="3"/>
            <p:cNvSpPr/>
            <p:nvPr/>
          </p:nvSpPr>
          <p:spPr>
            <a:xfrm flipH="false" flipV="false" rot="0">
              <a:off x="0" y="0"/>
              <a:ext cx="4493649" cy="2565695"/>
            </a:xfrm>
            <a:custGeom>
              <a:avLst/>
              <a:gdLst/>
              <a:ahLst/>
              <a:cxnLst/>
              <a:rect r="r" b="b" t="t" l="l"/>
              <a:pathLst>
                <a:path h="2565695" w="4493649">
                  <a:moveTo>
                    <a:pt x="23142" y="0"/>
                  </a:moveTo>
                  <a:lnTo>
                    <a:pt x="4470507" y="0"/>
                  </a:lnTo>
                  <a:cubicBezTo>
                    <a:pt x="4476645" y="0"/>
                    <a:pt x="4482531" y="2438"/>
                    <a:pt x="4486871" y="6778"/>
                  </a:cubicBezTo>
                  <a:cubicBezTo>
                    <a:pt x="4491211" y="11118"/>
                    <a:pt x="4493649" y="17004"/>
                    <a:pt x="4493649" y="23142"/>
                  </a:cubicBezTo>
                  <a:lnTo>
                    <a:pt x="4493649" y="2542554"/>
                  </a:lnTo>
                  <a:cubicBezTo>
                    <a:pt x="4493649" y="2548691"/>
                    <a:pt x="4491211" y="2554577"/>
                    <a:pt x="4486871" y="2558917"/>
                  </a:cubicBezTo>
                  <a:cubicBezTo>
                    <a:pt x="4482531" y="2563257"/>
                    <a:pt x="4476645" y="2565695"/>
                    <a:pt x="4470507" y="2565695"/>
                  </a:cubicBezTo>
                  <a:lnTo>
                    <a:pt x="23142" y="2565695"/>
                  </a:lnTo>
                  <a:cubicBezTo>
                    <a:pt x="17004" y="2565695"/>
                    <a:pt x="11118" y="2563257"/>
                    <a:pt x="6778" y="2558917"/>
                  </a:cubicBezTo>
                  <a:cubicBezTo>
                    <a:pt x="2438" y="2554577"/>
                    <a:pt x="0" y="2548691"/>
                    <a:pt x="0" y="2542554"/>
                  </a:cubicBezTo>
                  <a:lnTo>
                    <a:pt x="0" y="23142"/>
                  </a:lnTo>
                  <a:cubicBezTo>
                    <a:pt x="0" y="17004"/>
                    <a:pt x="2438" y="11118"/>
                    <a:pt x="6778" y="6778"/>
                  </a:cubicBezTo>
                  <a:cubicBezTo>
                    <a:pt x="11118" y="2438"/>
                    <a:pt x="17004" y="0"/>
                    <a:pt x="23142" y="0"/>
                  </a:cubicBezTo>
                  <a:close/>
                </a:path>
              </a:pathLst>
            </a:custGeom>
            <a:solidFill>
              <a:srgbClr val="FFD8DC"/>
            </a:solidFill>
            <a:ln w="38100" cap="rnd">
              <a:solidFill>
                <a:srgbClr val="FBBAB1"/>
              </a:solidFill>
              <a:prstDash val="solid"/>
              <a:round/>
            </a:ln>
          </p:spPr>
        </p:sp>
        <p:sp>
          <p:nvSpPr>
            <p:cNvPr name="TextBox 4" id="4"/>
            <p:cNvSpPr txBox="true"/>
            <p:nvPr/>
          </p:nvSpPr>
          <p:spPr>
            <a:xfrm>
              <a:off x="0" y="-47625"/>
              <a:ext cx="4493649" cy="261332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658643"/>
            <a:ext cx="16612316" cy="9202321"/>
            <a:chOff x="0" y="0"/>
            <a:chExt cx="22149755" cy="12269761"/>
          </a:xfrm>
        </p:grpSpPr>
        <p:grpSp>
          <p:nvGrpSpPr>
            <p:cNvPr name="Group 6" id="6"/>
            <p:cNvGrpSpPr/>
            <p:nvPr/>
          </p:nvGrpSpPr>
          <p:grpSpPr>
            <a:xfrm rot="0">
              <a:off x="0" y="0"/>
              <a:ext cx="12051325" cy="3031944"/>
              <a:chOff x="0" y="0"/>
              <a:chExt cx="2380509" cy="598903"/>
            </a:xfrm>
          </p:grpSpPr>
          <p:sp>
            <p:nvSpPr>
              <p:cNvPr name="Freeform 7" id="7"/>
              <p:cNvSpPr/>
              <p:nvPr/>
            </p:nvSpPr>
            <p:spPr>
              <a:xfrm flipH="false" flipV="false" rot="0">
                <a:off x="0" y="0"/>
                <a:ext cx="2380509" cy="598902"/>
              </a:xfrm>
              <a:custGeom>
                <a:avLst/>
                <a:gdLst/>
                <a:ahLst/>
                <a:cxnLst/>
                <a:rect r="r" b="b" t="t" l="l"/>
                <a:pathLst>
                  <a:path h="598902" w="2380509">
                    <a:moveTo>
                      <a:pt x="43684" y="0"/>
                    </a:moveTo>
                    <a:lnTo>
                      <a:pt x="2336825" y="0"/>
                    </a:lnTo>
                    <a:cubicBezTo>
                      <a:pt x="2360951" y="0"/>
                      <a:pt x="2380509" y="19558"/>
                      <a:pt x="2380509" y="43684"/>
                    </a:cubicBezTo>
                    <a:lnTo>
                      <a:pt x="2380509" y="555218"/>
                    </a:lnTo>
                    <a:cubicBezTo>
                      <a:pt x="2380509" y="566804"/>
                      <a:pt x="2375906" y="577915"/>
                      <a:pt x="2367714" y="586108"/>
                    </a:cubicBezTo>
                    <a:cubicBezTo>
                      <a:pt x="2359522" y="594300"/>
                      <a:pt x="2348411" y="598902"/>
                      <a:pt x="2336825" y="598902"/>
                    </a:cubicBezTo>
                    <a:lnTo>
                      <a:pt x="43684" y="598902"/>
                    </a:lnTo>
                    <a:cubicBezTo>
                      <a:pt x="19558" y="598902"/>
                      <a:pt x="0" y="579344"/>
                      <a:pt x="0" y="555218"/>
                    </a:cubicBezTo>
                    <a:lnTo>
                      <a:pt x="0" y="43684"/>
                    </a:lnTo>
                    <a:cubicBezTo>
                      <a:pt x="0" y="32098"/>
                      <a:pt x="4602" y="20987"/>
                      <a:pt x="12795" y="12795"/>
                    </a:cubicBezTo>
                    <a:cubicBezTo>
                      <a:pt x="20987" y="4602"/>
                      <a:pt x="32098" y="0"/>
                      <a:pt x="43684" y="0"/>
                    </a:cubicBezTo>
                    <a:close/>
                  </a:path>
                </a:pathLst>
              </a:custGeom>
              <a:solidFill>
                <a:srgbClr val="FFFFFF"/>
              </a:solidFill>
            </p:spPr>
          </p:sp>
          <p:sp>
            <p:nvSpPr>
              <p:cNvPr name="TextBox 8" id="8"/>
              <p:cNvSpPr txBox="true"/>
              <p:nvPr/>
            </p:nvSpPr>
            <p:spPr>
              <a:xfrm>
                <a:off x="0" y="-47625"/>
                <a:ext cx="2380509" cy="64652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842787"/>
              <a:ext cx="22149755" cy="10426975"/>
              <a:chOff x="0" y="0"/>
              <a:chExt cx="4375260" cy="2059649"/>
            </a:xfrm>
          </p:grpSpPr>
          <p:sp>
            <p:nvSpPr>
              <p:cNvPr name="Freeform 10" id="10"/>
              <p:cNvSpPr/>
              <p:nvPr/>
            </p:nvSpPr>
            <p:spPr>
              <a:xfrm flipH="false" flipV="false" rot="0">
                <a:off x="0" y="0"/>
                <a:ext cx="4375260" cy="2059649"/>
              </a:xfrm>
              <a:custGeom>
                <a:avLst/>
                <a:gdLst/>
                <a:ahLst/>
                <a:cxnLst/>
                <a:rect r="r" b="b" t="t" l="l"/>
                <a:pathLst>
                  <a:path h="2059649" w="4375260">
                    <a:moveTo>
                      <a:pt x="23768" y="0"/>
                    </a:moveTo>
                    <a:lnTo>
                      <a:pt x="4351492" y="0"/>
                    </a:lnTo>
                    <a:cubicBezTo>
                      <a:pt x="4364619" y="0"/>
                      <a:pt x="4375260" y="10641"/>
                      <a:pt x="4375260" y="23768"/>
                    </a:cubicBezTo>
                    <a:lnTo>
                      <a:pt x="4375260" y="2035882"/>
                    </a:lnTo>
                    <a:cubicBezTo>
                      <a:pt x="4375260" y="2049008"/>
                      <a:pt x="4364619" y="2059649"/>
                      <a:pt x="4351492" y="2059649"/>
                    </a:cubicBezTo>
                    <a:lnTo>
                      <a:pt x="23768" y="2059649"/>
                    </a:lnTo>
                    <a:cubicBezTo>
                      <a:pt x="10641" y="2059649"/>
                      <a:pt x="0" y="2049008"/>
                      <a:pt x="0" y="2035882"/>
                    </a:cubicBezTo>
                    <a:lnTo>
                      <a:pt x="0" y="23768"/>
                    </a:lnTo>
                    <a:cubicBezTo>
                      <a:pt x="0" y="10641"/>
                      <a:pt x="10641" y="0"/>
                      <a:pt x="23768" y="0"/>
                    </a:cubicBezTo>
                    <a:close/>
                  </a:path>
                </a:pathLst>
              </a:custGeom>
              <a:solidFill>
                <a:srgbClr val="FFFFFF"/>
              </a:solidFill>
            </p:spPr>
          </p:sp>
          <p:sp>
            <p:nvSpPr>
              <p:cNvPr name="TextBox 11" id="11"/>
              <p:cNvSpPr txBox="true"/>
              <p:nvPr/>
            </p:nvSpPr>
            <p:spPr>
              <a:xfrm>
                <a:off x="0" y="-47625"/>
                <a:ext cx="4375260" cy="2107274"/>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10186357" y="918712"/>
            <a:ext cx="1326352" cy="1473724"/>
          </a:xfrm>
          <a:custGeom>
            <a:avLst/>
            <a:gdLst/>
            <a:ahLst/>
            <a:cxnLst/>
            <a:rect r="r" b="b" t="t" l="l"/>
            <a:pathLst>
              <a:path h="1473724" w="1326352">
                <a:moveTo>
                  <a:pt x="0" y="0"/>
                </a:moveTo>
                <a:lnTo>
                  <a:pt x="1326352" y="0"/>
                </a:lnTo>
                <a:lnTo>
                  <a:pt x="1326352" y="1473724"/>
                </a:lnTo>
                <a:lnTo>
                  <a:pt x="0" y="14737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5637034" y="1023728"/>
            <a:ext cx="2396729" cy="2145072"/>
          </a:xfrm>
          <a:custGeom>
            <a:avLst/>
            <a:gdLst/>
            <a:ahLst/>
            <a:cxnLst/>
            <a:rect r="r" b="b" t="t" l="l"/>
            <a:pathLst>
              <a:path h="2145072" w="2396729">
                <a:moveTo>
                  <a:pt x="0" y="0"/>
                </a:moveTo>
                <a:lnTo>
                  <a:pt x="2396729" y="0"/>
                </a:lnTo>
                <a:lnTo>
                  <a:pt x="2396729" y="2145072"/>
                </a:lnTo>
                <a:lnTo>
                  <a:pt x="0" y="21450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1411218" y="2856933"/>
            <a:ext cx="4319995" cy="6326559"/>
          </a:xfrm>
          <a:custGeom>
            <a:avLst/>
            <a:gdLst/>
            <a:ahLst/>
            <a:cxnLst/>
            <a:rect r="r" b="b" t="t" l="l"/>
            <a:pathLst>
              <a:path h="6326559" w="4319995">
                <a:moveTo>
                  <a:pt x="0" y="0"/>
                </a:moveTo>
                <a:lnTo>
                  <a:pt x="4319995" y="0"/>
                </a:lnTo>
                <a:lnTo>
                  <a:pt x="4319995" y="6326560"/>
                </a:lnTo>
                <a:lnTo>
                  <a:pt x="0" y="6326560"/>
                </a:lnTo>
                <a:lnTo>
                  <a:pt x="0" y="0"/>
                </a:lnTo>
                <a:close/>
              </a:path>
            </a:pathLst>
          </a:custGeom>
          <a:blipFill>
            <a:blip r:embed="rId6"/>
            <a:stretch>
              <a:fillRect l="0" t="0" r="-3816" b="0"/>
            </a:stretch>
          </a:blipFill>
        </p:spPr>
      </p:sp>
      <p:sp>
        <p:nvSpPr>
          <p:cNvPr name="Freeform 15" id="15"/>
          <p:cNvSpPr/>
          <p:nvPr/>
        </p:nvSpPr>
        <p:spPr>
          <a:xfrm flipH="false" flipV="false" rot="0">
            <a:off x="6504936" y="2856933"/>
            <a:ext cx="4468133" cy="6326559"/>
          </a:xfrm>
          <a:custGeom>
            <a:avLst/>
            <a:gdLst/>
            <a:ahLst/>
            <a:cxnLst/>
            <a:rect r="r" b="b" t="t" l="l"/>
            <a:pathLst>
              <a:path h="6326559" w="4468133">
                <a:moveTo>
                  <a:pt x="0" y="0"/>
                </a:moveTo>
                <a:lnTo>
                  <a:pt x="4468132" y="0"/>
                </a:lnTo>
                <a:lnTo>
                  <a:pt x="4468132" y="6326560"/>
                </a:lnTo>
                <a:lnTo>
                  <a:pt x="0" y="6326560"/>
                </a:lnTo>
                <a:lnTo>
                  <a:pt x="0" y="0"/>
                </a:lnTo>
                <a:close/>
              </a:path>
            </a:pathLst>
          </a:custGeom>
          <a:blipFill>
            <a:blip r:embed="rId7"/>
            <a:stretch>
              <a:fillRect l="0" t="0" r="0" b="0"/>
            </a:stretch>
          </a:blipFill>
        </p:spPr>
      </p:sp>
      <p:sp>
        <p:nvSpPr>
          <p:cNvPr name="Freeform 16" id="16"/>
          <p:cNvSpPr/>
          <p:nvPr/>
        </p:nvSpPr>
        <p:spPr>
          <a:xfrm flipH="false" flipV="false" rot="0">
            <a:off x="1179519" y="2856933"/>
            <a:ext cx="4887267" cy="6326559"/>
          </a:xfrm>
          <a:custGeom>
            <a:avLst/>
            <a:gdLst/>
            <a:ahLst/>
            <a:cxnLst/>
            <a:rect r="r" b="b" t="t" l="l"/>
            <a:pathLst>
              <a:path h="6326559" w="4887267">
                <a:moveTo>
                  <a:pt x="0" y="0"/>
                </a:moveTo>
                <a:lnTo>
                  <a:pt x="4887267" y="0"/>
                </a:lnTo>
                <a:lnTo>
                  <a:pt x="4887267" y="6326560"/>
                </a:lnTo>
                <a:lnTo>
                  <a:pt x="0" y="6326560"/>
                </a:lnTo>
                <a:lnTo>
                  <a:pt x="0" y="0"/>
                </a:lnTo>
                <a:close/>
              </a:path>
            </a:pathLst>
          </a:custGeom>
          <a:blipFill>
            <a:blip r:embed="rId8"/>
            <a:stretch>
              <a:fillRect l="0" t="0" r="0" b="0"/>
            </a:stretch>
          </a:blipFill>
        </p:spPr>
      </p:sp>
      <p:sp>
        <p:nvSpPr>
          <p:cNvPr name="TextBox 17" id="17"/>
          <p:cNvSpPr txBox="true"/>
          <p:nvPr/>
        </p:nvSpPr>
        <p:spPr>
          <a:xfrm rot="0">
            <a:off x="1410416" y="986284"/>
            <a:ext cx="7542726" cy="1109980"/>
          </a:xfrm>
          <a:prstGeom prst="rect">
            <a:avLst/>
          </a:prstGeom>
        </p:spPr>
        <p:txBody>
          <a:bodyPr anchor="t" rtlCol="false" tIns="0" lIns="0" bIns="0" rIns="0">
            <a:spAutoFit/>
          </a:bodyPr>
          <a:lstStyle/>
          <a:p>
            <a:pPr algn="l">
              <a:lnSpc>
                <a:spcPts val="8119"/>
              </a:lnSpc>
              <a:spcBef>
                <a:spcPct val="0"/>
              </a:spcBef>
            </a:pPr>
            <a:r>
              <a:rPr lang="en-US" b="true" sz="5799">
                <a:solidFill>
                  <a:srgbClr val="000000"/>
                </a:solidFill>
                <a:latin typeface="Univers Bold"/>
                <a:ea typeface="Univers Bold"/>
                <a:cs typeface="Univers Bold"/>
                <a:sym typeface="Univers Bold"/>
              </a:rPr>
              <a:t>Resources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75007" y="499305"/>
            <a:ext cx="16867694" cy="9238371"/>
            <a:chOff x="0" y="0"/>
            <a:chExt cx="22490258" cy="12317828"/>
          </a:xfrm>
        </p:grpSpPr>
        <p:grpSp>
          <p:nvGrpSpPr>
            <p:cNvPr name="Group 3" id="3"/>
            <p:cNvGrpSpPr/>
            <p:nvPr/>
          </p:nvGrpSpPr>
          <p:grpSpPr>
            <a:xfrm rot="0">
              <a:off x="0" y="0"/>
              <a:ext cx="22490258" cy="12317828"/>
              <a:chOff x="0" y="0"/>
              <a:chExt cx="4442520" cy="2433151"/>
            </a:xfrm>
          </p:grpSpPr>
          <p:sp>
            <p:nvSpPr>
              <p:cNvPr name="Freeform 4" id="4"/>
              <p:cNvSpPr/>
              <p:nvPr/>
            </p:nvSpPr>
            <p:spPr>
              <a:xfrm flipH="false" flipV="false" rot="0">
                <a:off x="0" y="0"/>
                <a:ext cx="4442520" cy="2433151"/>
              </a:xfrm>
              <a:custGeom>
                <a:avLst/>
                <a:gdLst/>
                <a:ahLst/>
                <a:cxnLst/>
                <a:rect r="r" b="b" t="t" l="l"/>
                <a:pathLst>
                  <a:path h="2433151" w="4442520">
                    <a:moveTo>
                      <a:pt x="0" y="0"/>
                    </a:moveTo>
                    <a:lnTo>
                      <a:pt x="4442520" y="0"/>
                    </a:lnTo>
                    <a:lnTo>
                      <a:pt x="4442520" y="2433151"/>
                    </a:lnTo>
                    <a:lnTo>
                      <a:pt x="0" y="2433151"/>
                    </a:lnTo>
                    <a:close/>
                  </a:path>
                </a:pathLst>
              </a:custGeom>
              <a:solidFill>
                <a:srgbClr val="FFFFFF"/>
              </a:solidFill>
              <a:ln w="19050" cap="sq">
                <a:solidFill>
                  <a:srgbClr val="70C85A"/>
                </a:solidFill>
                <a:prstDash val="solid"/>
                <a:miter/>
              </a:ln>
            </p:spPr>
          </p:sp>
          <p:sp>
            <p:nvSpPr>
              <p:cNvPr name="TextBox 5" id="5"/>
              <p:cNvSpPr txBox="true"/>
              <p:nvPr/>
            </p:nvSpPr>
            <p:spPr>
              <a:xfrm>
                <a:off x="0" y="-47625"/>
                <a:ext cx="4442520" cy="2480776"/>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true" flipV="false" rot="0">
              <a:off x="7214512" y="705859"/>
              <a:ext cx="8421624" cy="10972800"/>
            </a:xfrm>
            <a:custGeom>
              <a:avLst/>
              <a:gdLst/>
              <a:ahLst/>
              <a:cxnLst/>
              <a:rect r="r" b="b" t="t" l="l"/>
              <a:pathLst>
                <a:path h="10972800" w="8421624">
                  <a:moveTo>
                    <a:pt x="8421624" y="0"/>
                  </a:moveTo>
                  <a:lnTo>
                    <a:pt x="0" y="0"/>
                  </a:lnTo>
                  <a:lnTo>
                    <a:pt x="0" y="10972800"/>
                  </a:lnTo>
                  <a:lnTo>
                    <a:pt x="8421624" y="10972800"/>
                  </a:lnTo>
                  <a:lnTo>
                    <a:pt x="8421624" y="0"/>
                  </a:lnTo>
                  <a:close/>
                </a:path>
              </a:pathLst>
            </a:custGeom>
            <a:blipFill>
              <a:blip r:embed="rId3"/>
              <a:stretch>
                <a:fillRect l="0" t="0" r="0" b="0"/>
              </a:stretch>
            </a:blipFill>
          </p:spPr>
        </p:sp>
        <p:sp>
          <p:nvSpPr>
            <p:cNvPr name="Freeform 7" id="7"/>
            <p:cNvSpPr/>
            <p:nvPr/>
          </p:nvSpPr>
          <p:spPr>
            <a:xfrm flipH="false" flipV="false" rot="-5323001">
              <a:off x="4289048" y="4541660"/>
              <a:ext cx="6105185" cy="2519776"/>
            </a:xfrm>
            <a:custGeom>
              <a:avLst/>
              <a:gdLst/>
              <a:ahLst/>
              <a:cxnLst/>
              <a:rect r="r" b="b" t="t" l="l"/>
              <a:pathLst>
                <a:path h="2519776" w="6105185">
                  <a:moveTo>
                    <a:pt x="0" y="0"/>
                  </a:moveTo>
                  <a:lnTo>
                    <a:pt x="6105185" y="0"/>
                  </a:lnTo>
                  <a:lnTo>
                    <a:pt x="6105185" y="2519776"/>
                  </a:lnTo>
                  <a:lnTo>
                    <a:pt x="0" y="25197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487531">
              <a:off x="12378026" y="4538024"/>
              <a:ext cx="6105185" cy="2519776"/>
            </a:xfrm>
            <a:custGeom>
              <a:avLst/>
              <a:gdLst/>
              <a:ahLst/>
              <a:cxnLst/>
              <a:rect r="r" b="b" t="t" l="l"/>
              <a:pathLst>
                <a:path h="2519776" w="6105185">
                  <a:moveTo>
                    <a:pt x="0" y="0"/>
                  </a:moveTo>
                  <a:lnTo>
                    <a:pt x="6105186" y="0"/>
                  </a:lnTo>
                  <a:lnTo>
                    <a:pt x="6105186" y="2519777"/>
                  </a:lnTo>
                  <a:lnTo>
                    <a:pt x="0" y="2519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true" rot="5400000">
              <a:off x="5543597" y="5158747"/>
              <a:ext cx="3596088" cy="1285601"/>
            </a:xfrm>
            <a:custGeom>
              <a:avLst/>
              <a:gdLst/>
              <a:ahLst/>
              <a:cxnLst/>
              <a:rect r="r" b="b" t="t" l="l"/>
              <a:pathLst>
                <a:path h="1285601" w="3596088">
                  <a:moveTo>
                    <a:pt x="0" y="1285601"/>
                  </a:moveTo>
                  <a:lnTo>
                    <a:pt x="3596088" y="1285601"/>
                  </a:lnTo>
                  <a:lnTo>
                    <a:pt x="3596088" y="0"/>
                  </a:lnTo>
                  <a:lnTo>
                    <a:pt x="0" y="0"/>
                  </a:lnTo>
                  <a:lnTo>
                    <a:pt x="0" y="128560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5400000">
              <a:off x="13838092" y="5158747"/>
              <a:ext cx="3596088" cy="1285601"/>
            </a:xfrm>
            <a:custGeom>
              <a:avLst/>
              <a:gdLst/>
              <a:ahLst/>
              <a:cxnLst/>
              <a:rect r="r" b="b" t="t" l="l"/>
              <a:pathLst>
                <a:path h="1285601" w="3596088">
                  <a:moveTo>
                    <a:pt x="3596087" y="0"/>
                  </a:moveTo>
                  <a:lnTo>
                    <a:pt x="0" y="0"/>
                  </a:lnTo>
                  <a:lnTo>
                    <a:pt x="0" y="1285601"/>
                  </a:lnTo>
                  <a:lnTo>
                    <a:pt x="3596087" y="1285601"/>
                  </a:lnTo>
                  <a:lnTo>
                    <a:pt x="359608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0574579" y="7211929"/>
              <a:ext cx="4014593" cy="4014593"/>
            </a:xfrm>
            <a:custGeom>
              <a:avLst/>
              <a:gdLst/>
              <a:ahLst/>
              <a:cxnLst/>
              <a:rect r="r" b="b" t="t" l="l"/>
              <a:pathLst>
                <a:path h="4014593" w="4014593">
                  <a:moveTo>
                    <a:pt x="0" y="0"/>
                  </a:moveTo>
                  <a:lnTo>
                    <a:pt x="4014594" y="0"/>
                  </a:lnTo>
                  <a:lnTo>
                    <a:pt x="4014594" y="4014593"/>
                  </a:lnTo>
                  <a:lnTo>
                    <a:pt x="0" y="4014593"/>
                  </a:lnTo>
                  <a:lnTo>
                    <a:pt x="0" y="0"/>
                  </a:lnTo>
                  <a:close/>
                </a:path>
              </a:pathLst>
            </a:custGeom>
            <a:blipFill>
              <a:blip r:embed="rId8"/>
              <a:stretch>
                <a:fillRect l="0" t="0" r="0" b="0"/>
              </a:stretch>
            </a:blipFill>
          </p:spPr>
        </p:sp>
        <p:sp>
          <p:nvSpPr>
            <p:cNvPr name="TextBox 12" id="12"/>
            <p:cNvSpPr txBox="true"/>
            <p:nvPr/>
          </p:nvSpPr>
          <p:spPr>
            <a:xfrm rot="0">
              <a:off x="604924" y="816911"/>
              <a:ext cx="11070259" cy="764751"/>
            </a:xfrm>
            <a:prstGeom prst="rect">
              <a:avLst/>
            </a:prstGeom>
          </p:spPr>
          <p:txBody>
            <a:bodyPr anchor="t" rtlCol="false" tIns="0" lIns="0" bIns="0" rIns="0">
              <a:spAutoFit/>
            </a:bodyPr>
            <a:lstStyle/>
            <a:p>
              <a:pPr algn="l">
                <a:lnSpc>
                  <a:spcPts val="4480"/>
                </a:lnSpc>
                <a:spcBef>
                  <a:spcPct val="0"/>
                </a:spcBef>
              </a:pPr>
              <a:r>
                <a:rPr lang="en-US" b="true" sz="3200">
                  <a:solidFill>
                    <a:srgbClr val="000000"/>
                  </a:solidFill>
                  <a:latin typeface="Univers Bold"/>
                  <a:ea typeface="Univers Bold"/>
                  <a:cs typeface="Univers Bold"/>
                  <a:sym typeface="Univers Bold"/>
                </a:rPr>
                <a:t>Rewiring the Gut - Brain Axis.</a:t>
              </a:r>
              <a:r>
                <a:rPr lang="en-US" b="true" sz="3200">
                  <a:solidFill>
                    <a:srgbClr val="000000"/>
                  </a:solidFill>
                  <a:latin typeface="Univers Bold"/>
                  <a:ea typeface="Univers Bold"/>
                  <a:cs typeface="Univers Bold"/>
                  <a:sym typeface="Univers Bold"/>
                </a:rPr>
                <a:t> </a:t>
              </a:r>
            </a:p>
          </p:txBody>
        </p:sp>
        <p:sp>
          <p:nvSpPr>
            <p:cNvPr name="TextBox 13" id="13"/>
            <p:cNvSpPr txBox="true"/>
            <p:nvPr/>
          </p:nvSpPr>
          <p:spPr>
            <a:xfrm rot="0">
              <a:off x="1298697" y="3659871"/>
              <a:ext cx="3497064" cy="622845"/>
            </a:xfrm>
            <a:prstGeom prst="rect">
              <a:avLst/>
            </a:prstGeom>
          </p:spPr>
          <p:txBody>
            <a:bodyPr anchor="t" rtlCol="false" tIns="0" lIns="0" bIns="0" rIns="0">
              <a:spAutoFit/>
            </a:bodyPr>
            <a:lstStyle/>
            <a:p>
              <a:pPr algn="ctr">
                <a:lnSpc>
                  <a:spcPts val="3914"/>
                </a:lnSpc>
              </a:pPr>
              <a:r>
                <a:rPr lang="en-US" sz="2796">
                  <a:solidFill>
                    <a:srgbClr val="35CF35"/>
                  </a:solidFill>
                  <a:latin typeface="Canva Sans"/>
                  <a:ea typeface="Canva Sans"/>
                  <a:cs typeface="Canva Sans"/>
                  <a:sym typeface="Canva Sans"/>
                </a:rPr>
                <a:t>INFLUENCE ON</a:t>
              </a:r>
            </a:p>
          </p:txBody>
        </p:sp>
        <p:sp>
          <p:nvSpPr>
            <p:cNvPr name="TextBox 14" id="14"/>
            <p:cNvSpPr txBox="true"/>
            <p:nvPr/>
          </p:nvSpPr>
          <p:spPr>
            <a:xfrm rot="0">
              <a:off x="17767071" y="3659871"/>
              <a:ext cx="3497064" cy="622845"/>
            </a:xfrm>
            <a:prstGeom prst="rect">
              <a:avLst/>
            </a:prstGeom>
          </p:spPr>
          <p:txBody>
            <a:bodyPr anchor="t" rtlCol="false" tIns="0" lIns="0" bIns="0" rIns="0">
              <a:spAutoFit/>
            </a:bodyPr>
            <a:lstStyle/>
            <a:p>
              <a:pPr algn="ctr">
                <a:lnSpc>
                  <a:spcPts val="3914"/>
                </a:lnSpc>
              </a:pPr>
              <a:r>
                <a:rPr lang="en-US" sz="2796">
                  <a:solidFill>
                    <a:srgbClr val="35CF35"/>
                  </a:solidFill>
                  <a:latin typeface="Canva Sans"/>
                  <a:ea typeface="Canva Sans"/>
                  <a:cs typeface="Canva Sans"/>
                  <a:sym typeface="Canva Sans"/>
                </a:rPr>
                <a:t>INFLUENCE ON</a:t>
              </a:r>
            </a:p>
          </p:txBody>
        </p:sp>
        <p:sp>
          <p:nvSpPr>
            <p:cNvPr name="TextBox 15" id="15"/>
            <p:cNvSpPr txBox="true"/>
            <p:nvPr/>
          </p:nvSpPr>
          <p:spPr>
            <a:xfrm rot="0">
              <a:off x="1298697" y="5050641"/>
              <a:ext cx="3498652" cy="3830950"/>
            </a:xfrm>
            <a:prstGeom prst="rect">
              <a:avLst/>
            </a:prstGeom>
          </p:spPr>
          <p:txBody>
            <a:bodyPr anchor="t" rtlCol="false" tIns="0" lIns="0" bIns="0" rIns="0">
              <a:spAutoFit/>
            </a:bodyPr>
            <a:lstStyle/>
            <a:p>
              <a:pPr algn="ctr">
                <a:lnSpc>
                  <a:spcPts val="6000"/>
                </a:lnSpc>
              </a:pPr>
              <a:r>
                <a:rPr lang="en-US" sz="2400">
                  <a:solidFill>
                    <a:srgbClr val="000000"/>
                  </a:solidFill>
                  <a:latin typeface="Canva Sans"/>
                  <a:ea typeface="Canva Sans"/>
                  <a:cs typeface="Canva Sans"/>
                  <a:sym typeface="Canva Sans"/>
                </a:rPr>
                <a:t>Motility</a:t>
              </a:r>
            </a:p>
            <a:p>
              <a:pPr algn="ctr">
                <a:lnSpc>
                  <a:spcPts val="6000"/>
                </a:lnSpc>
              </a:pPr>
              <a:r>
                <a:rPr lang="en-US" sz="2400">
                  <a:solidFill>
                    <a:srgbClr val="000000"/>
                  </a:solidFill>
                  <a:latin typeface="Canva Sans"/>
                  <a:ea typeface="Canva Sans"/>
                  <a:cs typeface="Canva Sans"/>
                  <a:sym typeface="Canva Sans"/>
                </a:rPr>
                <a:t>Secretion</a:t>
              </a:r>
            </a:p>
            <a:p>
              <a:pPr algn="ctr">
                <a:lnSpc>
                  <a:spcPts val="6000"/>
                </a:lnSpc>
              </a:pPr>
              <a:r>
                <a:rPr lang="en-US" sz="2400">
                  <a:solidFill>
                    <a:srgbClr val="000000"/>
                  </a:solidFill>
                  <a:latin typeface="Canva Sans"/>
                  <a:ea typeface="Canva Sans"/>
                  <a:cs typeface="Canva Sans"/>
                  <a:sym typeface="Canva Sans"/>
                </a:rPr>
                <a:t>Nutrient Delivery</a:t>
              </a:r>
            </a:p>
            <a:p>
              <a:pPr algn="ctr">
                <a:lnSpc>
                  <a:spcPts val="6000"/>
                </a:lnSpc>
              </a:pPr>
              <a:r>
                <a:rPr lang="en-US" sz="2400">
                  <a:solidFill>
                    <a:srgbClr val="000000"/>
                  </a:solidFill>
                  <a:latin typeface="Canva Sans"/>
                  <a:ea typeface="Canva Sans"/>
                  <a:cs typeface="Canva Sans"/>
                  <a:sym typeface="Canva Sans"/>
                </a:rPr>
                <a:t>Microbial Balance</a:t>
              </a:r>
            </a:p>
          </p:txBody>
        </p:sp>
        <p:sp>
          <p:nvSpPr>
            <p:cNvPr name="TextBox 16" id="16"/>
            <p:cNvSpPr txBox="true"/>
            <p:nvPr/>
          </p:nvSpPr>
          <p:spPr>
            <a:xfrm rot="0">
              <a:off x="17690772" y="5050641"/>
              <a:ext cx="3648075" cy="3830950"/>
            </a:xfrm>
            <a:prstGeom prst="rect">
              <a:avLst/>
            </a:prstGeom>
          </p:spPr>
          <p:txBody>
            <a:bodyPr anchor="t" rtlCol="false" tIns="0" lIns="0" bIns="0" rIns="0">
              <a:spAutoFit/>
            </a:bodyPr>
            <a:lstStyle/>
            <a:p>
              <a:pPr algn="ctr">
                <a:lnSpc>
                  <a:spcPts val="6000"/>
                </a:lnSpc>
              </a:pPr>
              <a:r>
                <a:rPr lang="en-US" sz="2400">
                  <a:solidFill>
                    <a:srgbClr val="000000"/>
                  </a:solidFill>
                  <a:latin typeface="Canva Sans"/>
                  <a:ea typeface="Canva Sans"/>
                  <a:cs typeface="Canva Sans"/>
                  <a:sym typeface="Canva Sans"/>
                </a:rPr>
                <a:t>Neurotransmitters</a:t>
              </a:r>
            </a:p>
            <a:p>
              <a:pPr algn="ctr">
                <a:lnSpc>
                  <a:spcPts val="6000"/>
                </a:lnSpc>
              </a:pPr>
              <a:r>
                <a:rPr lang="en-US" sz="2400">
                  <a:solidFill>
                    <a:srgbClr val="000000"/>
                  </a:solidFill>
                  <a:latin typeface="Canva Sans"/>
                  <a:ea typeface="Canva Sans"/>
                  <a:cs typeface="Canva Sans"/>
                  <a:sym typeface="Canva Sans"/>
                </a:rPr>
                <a:t>Stress / Anxiety</a:t>
              </a:r>
            </a:p>
            <a:p>
              <a:pPr algn="ctr">
                <a:lnSpc>
                  <a:spcPts val="6000"/>
                </a:lnSpc>
              </a:pPr>
              <a:r>
                <a:rPr lang="en-US" sz="2400">
                  <a:solidFill>
                    <a:srgbClr val="000000"/>
                  </a:solidFill>
                  <a:latin typeface="Canva Sans"/>
                  <a:ea typeface="Canva Sans"/>
                  <a:cs typeface="Canva Sans"/>
                  <a:sym typeface="Canva Sans"/>
                </a:rPr>
                <a:t>Mood</a:t>
              </a:r>
            </a:p>
            <a:p>
              <a:pPr algn="ctr">
                <a:lnSpc>
                  <a:spcPts val="6000"/>
                </a:lnSpc>
              </a:pPr>
              <a:r>
                <a:rPr lang="en-US" sz="2400">
                  <a:solidFill>
                    <a:srgbClr val="000000"/>
                  </a:solidFill>
                  <a:latin typeface="Canva Sans"/>
                  <a:ea typeface="Canva Sans"/>
                  <a:cs typeface="Canva Sans"/>
                  <a:sym typeface="Canva Sans"/>
                </a:rPr>
                <a:t>Behavior</a:t>
              </a:r>
            </a:p>
          </p:txBody>
        </p:sp>
        <p:sp>
          <p:nvSpPr>
            <p:cNvPr name="TextBox 17" id="17"/>
            <p:cNvSpPr txBox="true"/>
            <p:nvPr/>
          </p:nvSpPr>
          <p:spPr>
            <a:xfrm rot="0">
              <a:off x="14993335" y="10443572"/>
              <a:ext cx="2135783" cy="782950"/>
            </a:xfrm>
            <a:prstGeom prst="rect">
              <a:avLst/>
            </a:prstGeom>
          </p:spPr>
          <p:txBody>
            <a:bodyPr anchor="t" rtlCol="false" tIns="0" lIns="0" bIns="0" rIns="0">
              <a:spAutoFit/>
            </a:bodyPr>
            <a:lstStyle/>
            <a:p>
              <a:pPr algn="ctr">
                <a:lnSpc>
                  <a:spcPts val="6000"/>
                </a:lnSpc>
              </a:pPr>
              <a:r>
                <a:rPr lang="en-US" sz="2400">
                  <a:solidFill>
                    <a:srgbClr val="000000"/>
                  </a:solidFill>
                  <a:latin typeface="Canva Sans"/>
                  <a:ea typeface="Canva Sans"/>
                  <a:cs typeface="Canva Sans"/>
                  <a:sym typeface="Canva Sans"/>
                </a:rPr>
                <a:t>Microbiota</a:t>
              </a:r>
            </a:p>
          </p:txBody>
        </p:sp>
        <p:sp>
          <p:nvSpPr>
            <p:cNvPr name="TextBox 18" id="18"/>
            <p:cNvSpPr txBox="true"/>
            <p:nvPr/>
          </p:nvSpPr>
          <p:spPr>
            <a:xfrm rot="0">
              <a:off x="604924" y="1716820"/>
              <a:ext cx="6108500" cy="679872"/>
            </a:xfrm>
            <a:prstGeom prst="rect">
              <a:avLst/>
            </a:prstGeom>
          </p:spPr>
          <p:txBody>
            <a:bodyPr anchor="t" rtlCol="false" tIns="0" lIns="0" bIns="0" rIns="0">
              <a:spAutoFit/>
            </a:bodyPr>
            <a:lstStyle/>
            <a:p>
              <a:pPr algn="l">
                <a:lnSpc>
                  <a:spcPts val="3920"/>
                </a:lnSpc>
                <a:spcBef>
                  <a:spcPct val="0"/>
                </a:spcBef>
              </a:pPr>
              <a:r>
                <a:rPr lang="en-US" sz="2800">
                  <a:solidFill>
                    <a:srgbClr val="000000"/>
                  </a:solidFill>
                  <a:latin typeface="Univers"/>
                  <a:ea typeface="Univers"/>
                  <a:cs typeface="Univers"/>
                  <a:sym typeface="Univers"/>
                </a:rPr>
                <a:t>It’s Not in Your Head!</a:t>
              </a:r>
            </a:p>
          </p:txBody>
        </p:sp>
        <p:sp>
          <p:nvSpPr>
            <p:cNvPr name="TextBox 19" id="19"/>
            <p:cNvSpPr txBox="true"/>
            <p:nvPr/>
          </p:nvSpPr>
          <p:spPr>
            <a:xfrm rot="0">
              <a:off x="9459365" y="1514987"/>
              <a:ext cx="3931917" cy="2009775"/>
            </a:xfrm>
            <a:prstGeom prst="rect">
              <a:avLst/>
            </a:prstGeom>
          </p:spPr>
          <p:txBody>
            <a:bodyPr anchor="t" rtlCol="false" tIns="0" lIns="0" bIns="0" rIns="0">
              <a:spAutoFit/>
            </a:bodyPr>
            <a:lstStyle/>
            <a:p>
              <a:pPr algn="ctr">
                <a:lnSpc>
                  <a:spcPts val="3840"/>
                </a:lnSpc>
              </a:pPr>
              <a:r>
                <a:rPr lang="en-US" b="true" sz="3200">
                  <a:solidFill>
                    <a:srgbClr val="FFFFFF"/>
                  </a:solidFill>
                  <a:latin typeface="Univers Bold"/>
                  <a:ea typeface="Univers Bold"/>
                  <a:cs typeface="Univers Bold"/>
                  <a:sym typeface="Univers Bold"/>
                </a:rPr>
                <a:t>Your Brain Plays a Big Role!</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2042">
            <a:off x="567179" y="777303"/>
            <a:ext cx="17061823" cy="9741624"/>
            <a:chOff x="0" y="0"/>
            <a:chExt cx="4493649" cy="2565695"/>
          </a:xfrm>
        </p:grpSpPr>
        <p:sp>
          <p:nvSpPr>
            <p:cNvPr name="Freeform 3" id="3"/>
            <p:cNvSpPr/>
            <p:nvPr/>
          </p:nvSpPr>
          <p:spPr>
            <a:xfrm flipH="false" flipV="false" rot="0">
              <a:off x="0" y="0"/>
              <a:ext cx="4493649" cy="2565695"/>
            </a:xfrm>
            <a:custGeom>
              <a:avLst/>
              <a:gdLst/>
              <a:ahLst/>
              <a:cxnLst/>
              <a:rect r="r" b="b" t="t" l="l"/>
              <a:pathLst>
                <a:path h="2565695" w="4493649">
                  <a:moveTo>
                    <a:pt x="23142" y="0"/>
                  </a:moveTo>
                  <a:lnTo>
                    <a:pt x="4470507" y="0"/>
                  </a:lnTo>
                  <a:cubicBezTo>
                    <a:pt x="4476645" y="0"/>
                    <a:pt x="4482531" y="2438"/>
                    <a:pt x="4486871" y="6778"/>
                  </a:cubicBezTo>
                  <a:cubicBezTo>
                    <a:pt x="4491211" y="11118"/>
                    <a:pt x="4493649" y="17004"/>
                    <a:pt x="4493649" y="23142"/>
                  </a:cubicBezTo>
                  <a:lnTo>
                    <a:pt x="4493649" y="2542554"/>
                  </a:lnTo>
                  <a:cubicBezTo>
                    <a:pt x="4493649" y="2548691"/>
                    <a:pt x="4491211" y="2554577"/>
                    <a:pt x="4486871" y="2558917"/>
                  </a:cubicBezTo>
                  <a:cubicBezTo>
                    <a:pt x="4482531" y="2563257"/>
                    <a:pt x="4476645" y="2565695"/>
                    <a:pt x="4470507" y="2565695"/>
                  </a:cubicBezTo>
                  <a:lnTo>
                    <a:pt x="23142" y="2565695"/>
                  </a:lnTo>
                  <a:cubicBezTo>
                    <a:pt x="17004" y="2565695"/>
                    <a:pt x="11118" y="2563257"/>
                    <a:pt x="6778" y="2558917"/>
                  </a:cubicBezTo>
                  <a:cubicBezTo>
                    <a:pt x="2438" y="2554577"/>
                    <a:pt x="0" y="2548691"/>
                    <a:pt x="0" y="2542554"/>
                  </a:cubicBezTo>
                  <a:lnTo>
                    <a:pt x="0" y="23142"/>
                  </a:lnTo>
                  <a:cubicBezTo>
                    <a:pt x="0" y="17004"/>
                    <a:pt x="2438" y="11118"/>
                    <a:pt x="6778" y="6778"/>
                  </a:cubicBezTo>
                  <a:cubicBezTo>
                    <a:pt x="11118" y="2438"/>
                    <a:pt x="17004" y="0"/>
                    <a:pt x="23142" y="0"/>
                  </a:cubicBezTo>
                  <a:close/>
                </a:path>
              </a:pathLst>
            </a:custGeom>
            <a:solidFill>
              <a:srgbClr val="FFD8DC"/>
            </a:solidFill>
            <a:ln w="38100" cap="rnd">
              <a:solidFill>
                <a:srgbClr val="FBBAB1"/>
              </a:solidFill>
              <a:prstDash val="solid"/>
              <a:round/>
            </a:ln>
          </p:spPr>
        </p:sp>
        <p:sp>
          <p:nvSpPr>
            <p:cNvPr name="TextBox 4" id="4"/>
            <p:cNvSpPr txBox="true"/>
            <p:nvPr/>
          </p:nvSpPr>
          <p:spPr>
            <a:xfrm>
              <a:off x="0" y="-47625"/>
              <a:ext cx="4493649" cy="261332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658643"/>
            <a:ext cx="16612316" cy="9202321"/>
            <a:chOff x="0" y="0"/>
            <a:chExt cx="22149755" cy="12269761"/>
          </a:xfrm>
        </p:grpSpPr>
        <p:grpSp>
          <p:nvGrpSpPr>
            <p:cNvPr name="Group 6" id="6"/>
            <p:cNvGrpSpPr/>
            <p:nvPr/>
          </p:nvGrpSpPr>
          <p:grpSpPr>
            <a:xfrm rot="0">
              <a:off x="0" y="0"/>
              <a:ext cx="12051325" cy="3031944"/>
              <a:chOff x="0" y="0"/>
              <a:chExt cx="2380509" cy="598903"/>
            </a:xfrm>
          </p:grpSpPr>
          <p:sp>
            <p:nvSpPr>
              <p:cNvPr name="Freeform 7" id="7"/>
              <p:cNvSpPr/>
              <p:nvPr/>
            </p:nvSpPr>
            <p:spPr>
              <a:xfrm flipH="false" flipV="false" rot="0">
                <a:off x="0" y="0"/>
                <a:ext cx="2380509" cy="598902"/>
              </a:xfrm>
              <a:custGeom>
                <a:avLst/>
                <a:gdLst/>
                <a:ahLst/>
                <a:cxnLst/>
                <a:rect r="r" b="b" t="t" l="l"/>
                <a:pathLst>
                  <a:path h="598902" w="2380509">
                    <a:moveTo>
                      <a:pt x="43684" y="0"/>
                    </a:moveTo>
                    <a:lnTo>
                      <a:pt x="2336825" y="0"/>
                    </a:lnTo>
                    <a:cubicBezTo>
                      <a:pt x="2360951" y="0"/>
                      <a:pt x="2380509" y="19558"/>
                      <a:pt x="2380509" y="43684"/>
                    </a:cubicBezTo>
                    <a:lnTo>
                      <a:pt x="2380509" y="555218"/>
                    </a:lnTo>
                    <a:cubicBezTo>
                      <a:pt x="2380509" y="566804"/>
                      <a:pt x="2375906" y="577915"/>
                      <a:pt x="2367714" y="586108"/>
                    </a:cubicBezTo>
                    <a:cubicBezTo>
                      <a:pt x="2359522" y="594300"/>
                      <a:pt x="2348411" y="598902"/>
                      <a:pt x="2336825" y="598902"/>
                    </a:cubicBezTo>
                    <a:lnTo>
                      <a:pt x="43684" y="598902"/>
                    </a:lnTo>
                    <a:cubicBezTo>
                      <a:pt x="19558" y="598902"/>
                      <a:pt x="0" y="579344"/>
                      <a:pt x="0" y="555218"/>
                    </a:cubicBezTo>
                    <a:lnTo>
                      <a:pt x="0" y="43684"/>
                    </a:lnTo>
                    <a:cubicBezTo>
                      <a:pt x="0" y="32098"/>
                      <a:pt x="4602" y="20987"/>
                      <a:pt x="12795" y="12795"/>
                    </a:cubicBezTo>
                    <a:cubicBezTo>
                      <a:pt x="20987" y="4602"/>
                      <a:pt x="32098" y="0"/>
                      <a:pt x="43684" y="0"/>
                    </a:cubicBezTo>
                    <a:close/>
                  </a:path>
                </a:pathLst>
              </a:custGeom>
              <a:solidFill>
                <a:srgbClr val="FFFFFF"/>
              </a:solidFill>
            </p:spPr>
          </p:sp>
          <p:sp>
            <p:nvSpPr>
              <p:cNvPr name="TextBox 8" id="8"/>
              <p:cNvSpPr txBox="true"/>
              <p:nvPr/>
            </p:nvSpPr>
            <p:spPr>
              <a:xfrm>
                <a:off x="0" y="-47625"/>
                <a:ext cx="2380509" cy="64652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842787"/>
              <a:ext cx="22149755" cy="10426975"/>
              <a:chOff x="0" y="0"/>
              <a:chExt cx="4375260" cy="2059649"/>
            </a:xfrm>
          </p:grpSpPr>
          <p:sp>
            <p:nvSpPr>
              <p:cNvPr name="Freeform 10" id="10"/>
              <p:cNvSpPr/>
              <p:nvPr/>
            </p:nvSpPr>
            <p:spPr>
              <a:xfrm flipH="false" flipV="false" rot="0">
                <a:off x="0" y="0"/>
                <a:ext cx="4375260" cy="2059649"/>
              </a:xfrm>
              <a:custGeom>
                <a:avLst/>
                <a:gdLst/>
                <a:ahLst/>
                <a:cxnLst/>
                <a:rect r="r" b="b" t="t" l="l"/>
                <a:pathLst>
                  <a:path h="2059649" w="4375260">
                    <a:moveTo>
                      <a:pt x="23768" y="0"/>
                    </a:moveTo>
                    <a:lnTo>
                      <a:pt x="4351492" y="0"/>
                    </a:lnTo>
                    <a:cubicBezTo>
                      <a:pt x="4364619" y="0"/>
                      <a:pt x="4375260" y="10641"/>
                      <a:pt x="4375260" y="23768"/>
                    </a:cubicBezTo>
                    <a:lnTo>
                      <a:pt x="4375260" y="2035882"/>
                    </a:lnTo>
                    <a:cubicBezTo>
                      <a:pt x="4375260" y="2049008"/>
                      <a:pt x="4364619" y="2059649"/>
                      <a:pt x="4351492" y="2059649"/>
                    </a:cubicBezTo>
                    <a:lnTo>
                      <a:pt x="23768" y="2059649"/>
                    </a:lnTo>
                    <a:cubicBezTo>
                      <a:pt x="10641" y="2059649"/>
                      <a:pt x="0" y="2049008"/>
                      <a:pt x="0" y="2035882"/>
                    </a:cubicBezTo>
                    <a:lnTo>
                      <a:pt x="0" y="23768"/>
                    </a:lnTo>
                    <a:cubicBezTo>
                      <a:pt x="0" y="10641"/>
                      <a:pt x="10641" y="0"/>
                      <a:pt x="23768" y="0"/>
                    </a:cubicBezTo>
                    <a:close/>
                  </a:path>
                </a:pathLst>
              </a:custGeom>
              <a:solidFill>
                <a:srgbClr val="FFFFFF"/>
              </a:solidFill>
            </p:spPr>
          </p:sp>
          <p:sp>
            <p:nvSpPr>
              <p:cNvPr name="TextBox 11" id="11"/>
              <p:cNvSpPr txBox="true"/>
              <p:nvPr/>
            </p:nvSpPr>
            <p:spPr>
              <a:xfrm>
                <a:off x="0" y="-47625"/>
                <a:ext cx="4375260" cy="2107274"/>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10186357" y="918712"/>
            <a:ext cx="1326352" cy="1473724"/>
          </a:xfrm>
          <a:custGeom>
            <a:avLst/>
            <a:gdLst/>
            <a:ahLst/>
            <a:cxnLst/>
            <a:rect r="r" b="b" t="t" l="l"/>
            <a:pathLst>
              <a:path h="1473724" w="1326352">
                <a:moveTo>
                  <a:pt x="0" y="0"/>
                </a:moveTo>
                <a:lnTo>
                  <a:pt x="1326352" y="0"/>
                </a:lnTo>
                <a:lnTo>
                  <a:pt x="1326352" y="1473724"/>
                </a:lnTo>
                <a:lnTo>
                  <a:pt x="0" y="14737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5687347" y="658643"/>
            <a:ext cx="2396729" cy="2145072"/>
          </a:xfrm>
          <a:custGeom>
            <a:avLst/>
            <a:gdLst/>
            <a:ahLst/>
            <a:cxnLst/>
            <a:rect r="r" b="b" t="t" l="l"/>
            <a:pathLst>
              <a:path h="2145072" w="2396729">
                <a:moveTo>
                  <a:pt x="0" y="0"/>
                </a:moveTo>
                <a:lnTo>
                  <a:pt x="2396729" y="0"/>
                </a:lnTo>
                <a:lnTo>
                  <a:pt x="2396729" y="2145073"/>
                </a:lnTo>
                <a:lnTo>
                  <a:pt x="0" y="21450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410416" y="2586346"/>
            <a:ext cx="4056109" cy="4056109"/>
          </a:xfrm>
          <a:custGeom>
            <a:avLst/>
            <a:gdLst/>
            <a:ahLst/>
            <a:cxnLst/>
            <a:rect r="r" b="b" t="t" l="l"/>
            <a:pathLst>
              <a:path h="4056109" w="4056109">
                <a:moveTo>
                  <a:pt x="0" y="0"/>
                </a:moveTo>
                <a:lnTo>
                  <a:pt x="4056109" y="0"/>
                </a:lnTo>
                <a:lnTo>
                  <a:pt x="4056109" y="4056109"/>
                </a:lnTo>
                <a:lnTo>
                  <a:pt x="0" y="4056109"/>
                </a:lnTo>
                <a:lnTo>
                  <a:pt x="0" y="0"/>
                </a:lnTo>
                <a:close/>
              </a:path>
            </a:pathLst>
          </a:custGeom>
          <a:blipFill>
            <a:blip r:embed="rId6"/>
            <a:stretch>
              <a:fillRect l="0" t="0" r="0" b="0"/>
            </a:stretch>
          </a:blipFill>
        </p:spPr>
      </p:sp>
      <p:sp>
        <p:nvSpPr>
          <p:cNvPr name="Freeform 15" id="15"/>
          <p:cNvSpPr/>
          <p:nvPr/>
        </p:nvSpPr>
        <p:spPr>
          <a:xfrm flipH="false" flipV="false" rot="0">
            <a:off x="856465" y="4224128"/>
            <a:ext cx="3424982" cy="4603234"/>
          </a:xfrm>
          <a:custGeom>
            <a:avLst/>
            <a:gdLst/>
            <a:ahLst/>
            <a:cxnLst/>
            <a:rect r="r" b="b" t="t" l="l"/>
            <a:pathLst>
              <a:path h="4603234" w="3424982">
                <a:moveTo>
                  <a:pt x="0" y="0"/>
                </a:moveTo>
                <a:lnTo>
                  <a:pt x="3424982" y="0"/>
                </a:lnTo>
                <a:lnTo>
                  <a:pt x="3424982" y="4603234"/>
                </a:lnTo>
                <a:lnTo>
                  <a:pt x="0" y="4603234"/>
                </a:lnTo>
                <a:lnTo>
                  <a:pt x="0" y="0"/>
                </a:lnTo>
                <a:close/>
              </a:path>
            </a:pathLst>
          </a:custGeom>
          <a:blipFill>
            <a:blip r:embed="rId7"/>
            <a:stretch>
              <a:fillRect l="0" t="0" r="0" b="0"/>
            </a:stretch>
          </a:blipFill>
        </p:spPr>
      </p:sp>
      <p:sp>
        <p:nvSpPr>
          <p:cNvPr name="Freeform 16" id="16"/>
          <p:cNvSpPr/>
          <p:nvPr/>
        </p:nvSpPr>
        <p:spPr>
          <a:xfrm flipH="false" flipV="false" rot="0">
            <a:off x="5831928" y="2490978"/>
            <a:ext cx="3965508" cy="4246845"/>
          </a:xfrm>
          <a:custGeom>
            <a:avLst/>
            <a:gdLst/>
            <a:ahLst/>
            <a:cxnLst/>
            <a:rect r="r" b="b" t="t" l="l"/>
            <a:pathLst>
              <a:path h="4246845" w="3965508">
                <a:moveTo>
                  <a:pt x="0" y="0"/>
                </a:moveTo>
                <a:lnTo>
                  <a:pt x="3965507" y="0"/>
                </a:lnTo>
                <a:lnTo>
                  <a:pt x="3965507" y="4246844"/>
                </a:lnTo>
                <a:lnTo>
                  <a:pt x="0" y="4246844"/>
                </a:lnTo>
                <a:lnTo>
                  <a:pt x="0" y="0"/>
                </a:lnTo>
                <a:close/>
              </a:path>
            </a:pathLst>
          </a:custGeom>
          <a:blipFill>
            <a:blip r:embed="rId8"/>
            <a:stretch>
              <a:fillRect l="0" t="0" r="0" b="0"/>
            </a:stretch>
          </a:blipFill>
        </p:spPr>
      </p:sp>
      <p:sp>
        <p:nvSpPr>
          <p:cNvPr name="Freeform 17" id="17"/>
          <p:cNvSpPr/>
          <p:nvPr/>
        </p:nvSpPr>
        <p:spPr>
          <a:xfrm flipH="false" flipV="false" rot="0">
            <a:off x="6402397" y="5756424"/>
            <a:ext cx="2695694" cy="2808958"/>
          </a:xfrm>
          <a:custGeom>
            <a:avLst/>
            <a:gdLst/>
            <a:ahLst/>
            <a:cxnLst/>
            <a:rect r="r" b="b" t="t" l="l"/>
            <a:pathLst>
              <a:path h="2808958" w="2695694">
                <a:moveTo>
                  <a:pt x="0" y="0"/>
                </a:moveTo>
                <a:lnTo>
                  <a:pt x="2695694" y="0"/>
                </a:lnTo>
                <a:lnTo>
                  <a:pt x="2695694" y="2808958"/>
                </a:lnTo>
                <a:lnTo>
                  <a:pt x="0" y="2808958"/>
                </a:lnTo>
                <a:lnTo>
                  <a:pt x="0" y="0"/>
                </a:lnTo>
                <a:close/>
              </a:path>
            </a:pathLst>
          </a:custGeom>
          <a:blipFill>
            <a:blip r:embed="rId9"/>
            <a:stretch>
              <a:fillRect l="0" t="0" r="0" b="0"/>
            </a:stretch>
          </a:blipFill>
        </p:spPr>
      </p:sp>
      <p:sp>
        <p:nvSpPr>
          <p:cNvPr name="Freeform 18" id="18"/>
          <p:cNvSpPr/>
          <p:nvPr/>
        </p:nvSpPr>
        <p:spPr>
          <a:xfrm flipH="false" flipV="false" rot="0">
            <a:off x="10186357" y="2792078"/>
            <a:ext cx="2315819" cy="3733667"/>
          </a:xfrm>
          <a:custGeom>
            <a:avLst/>
            <a:gdLst/>
            <a:ahLst/>
            <a:cxnLst/>
            <a:rect r="r" b="b" t="t" l="l"/>
            <a:pathLst>
              <a:path h="3733667" w="2315819">
                <a:moveTo>
                  <a:pt x="0" y="0"/>
                </a:moveTo>
                <a:lnTo>
                  <a:pt x="2315819" y="0"/>
                </a:lnTo>
                <a:lnTo>
                  <a:pt x="2315819" y="3733667"/>
                </a:lnTo>
                <a:lnTo>
                  <a:pt x="0" y="3733667"/>
                </a:lnTo>
                <a:lnTo>
                  <a:pt x="0" y="0"/>
                </a:lnTo>
                <a:close/>
              </a:path>
            </a:pathLst>
          </a:custGeom>
          <a:blipFill>
            <a:blip r:embed="rId10"/>
            <a:stretch>
              <a:fillRect l="0" t="0" r="0" b="0"/>
            </a:stretch>
          </a:blipFill>
        </p:spPr>
      </p:sp>
      <p:sp>
        <p:nvSpPr>
          <p:cNvPr name="Freeform 19" id="19"/>
          <p:cNvSpPr/>
          <p:nvPr/>
        </p:nvSpPr>
        <p:spPr>
          <a:xfrm flipH="false" flipV="false" rot="0">
            <a:off x="11014323" y="4850012"/>
            <a:ext cx="2723549" cy="3118046"/>
          </a:xfrm>
          <a:custGeom>
            <a:avLst/>
            <a:gdLst/>
            <a:ahLst/>
            <a:cxnLst/>
            <a:rect r="r" b="b" t="t" l="l"/>
            <a:pathLst>
              <a:path h="3118046" w="2723549">
                <a:moveTo>
                  <a:pt x="0" y="0"/>
                </a:moveTo>
                <a:lnTo>
                  <a:pt x="2723549" y="0"/>
                </a:lnTo>
                <a:lnTo>
                  <a:pt x="2723549" y="3118046"/>
                </a:lnTo>
                <a:lnTo>
                  <a:pt x="0" y="3118046"/>
                </a:lnTo>
                <a:lnTo>
                  <a:pt x="0" y="0"/>
                </a:lnTo>
                <a:close/>
              </a:path>
            </a:pathLst>
          </a:custGeom>
          <a:blipFill>
            <a:blip r:embed="rId11"/>
            <a:stretch>
              <a:fillRect l="0" t="0" r="0" b="0"/>
            </a:stretch>
          </a:blipFill>
        </p:spPr>
      </p:sp>
      <p:sp>
        <p:nvSpPr>
          <p:cNvPr name="Freeform 20" id="20"/>
          <p:cNvSpPr/>
          <p:nvPr/>
        </p:nvSpPr>
        <p:spPr>
          <a:xfrm flipH="false" flipV="false" rot="0">
            <a:off x="9961205" y="4850012"/>
            <a:ext cx="1776655" cy="4114800"/>
          </a:xfrm>
          <a:custGeom>
            <a:avLst/>
            <a:gdLst/>
            <a:ahLst/>
            <a:cxnLst/>
            <a:rect r="r" b="b" t="t" l="l"/>
            <a:pathLst>
              <a:path h="4114800" w="1776655">
                <a:moveTo>
                  <a:pt x="0" y="0"/>
                </a:moveTo>
                <a:lnTo>
                  <a:pt x="1776655" y="0"/>
                </a:lnTo>
                <a:lnTo>
                  <a:pt x="1776655" y="4114800"/>
                </a:lnTo>
                <a:lnTo>
                  <a:pt x="0" y="4114800"/>
                </a:lnTo>
                <a:lnTo>
                  <a:pt x="0" y="0"/>
                </a:lnTo>
                <a:close/>
              </a:path>
            </a:pathLst>
          </a:custGeom>
          <a:blipFill>
            <a:blip r:embed="rId12"/>
            <a:stretch>
              <a:fillRect l="0" t="0" r="0" b="0"/>
            </a:stretch>
          </a:blipFill>
        </p:spPr>
      </p:sp>
      <p:sp>
        <p:nvSpPr>
          <p:cNvPr name="Freeform 21" id="21"/>
          <p:cNvSpPr/>
          <p:nvPr/>
        </p:nvSpPr>
        <p:spPr>
          <a:xfrm flipH="false" flipV="false" rot="0">
            <a:off x="14099822" y="2803716"/>
            <a:ext cx="2044814" cy="3159700"/>
          </a:xfrm>
          <a:custGeom>
            <a:avLst/>
            <a:gdLst/>
            <a:ahLst/>
            <a:cxnLst/>
            <a:rect r="r" b="b" t="t" l="l"/>
            <a:pathLst>
              <a:path h="3159700" w="2044814">
                <a:moveTo>
                  <a:pt x="0" y="0"/>
                </a:moveTo>
                <a:lnTo>
                  <a:pt x="2044814" y="0"/>
                </a:lnTo>
                <a:lnTo>
                  <a:pt x="2044814" y="3159699"/>
                </a:lnTo>
                <a:lnTo>
                  <a:pt x="0" y="3159699"/>
                </a:lnTo>
                <a:lnTo>
                  <a:pt x="0" y="0"/>
                </a:lnTo>
                <a:close/>
              </a:path>
            </a:pathLst>
          </a:custGeom>
          <a:blipFill>
            <a:blip r:embed="rId13"/>
            <a:stretch>
              <a:fillRect l="0" t="0" r="0" b="0"/>
            </a:stretch>
          </a:blipFill>
        </p:spPr>
      </p:sp>
      <p:sp>
        <p:nvSpPr>
          <p:cNvPr name="Freeform 22" id="22"/>
          <p:cNvSpPr/>
          <p:nvPr/>
        </p:nvSpPr>
        <p:spPr>
          <a:xfrm flipH="false" flipV="false" rot="0">
            <a:off x="14435206" y="5032929"/>
            <a:ext cx="2270862" cy="3409787"/>
          </a:xfrm>
          <a:custGeom>
            <a:avLst/>
            <a:gdLst/>
            <a:ahLst/>
            <a:cxnLst/>
            <a:rect r="r" b="b" t="t" l="l"/>
            <a:pathLst>
              <a:path h="3409787" w="2270862">
                <a:moveTo>
                  <a:pt x="0" y="0"/>
                </a:moveTo>
                <a:lnTo>
                  <a:pt x="2270863" y="0"/>
                </a:lnTo>
                <a:lnTo>
                  <a:pt x="2270863" y="3409787"/>
                </a:lnTo>
                <a:lnTo>
                  <a:pt x="0" y="3409787"/>
                </a:lnTo>
                <a:lnTo>
                  <a:pt x="0" y="0"/>
                </a:lnTo>
                <a:close/>
              </a:path>
            </a:pathLst>
          </a:custGeom>
          <a:blipFill>
            <a:blip r:embed="rId14"/>
            <a:stretch>
              <a:fillRect l="0" t="0" r="0" b="0"/>
            </a:stretch>
          </a:blipFill>
        </p:spPr>
      </p:sp>
      <p:sp>
        <p:nvSpPr>
          <p:cNvPr name="TextBox 23" id="23"/>
          <p:cNvSpPr txBox="true"/>
          <p:nvPr/>
        </p:nvSpPr>
        <p:spPr>
          <a:xfrm rot="0">
            <a:off x="1410416" y="986284"/>
            <a:ext cx="7542726" cy="1109980"/>
          </a:xfrm>
          <a:prstGeom prst="rect">
            <a:avLst/>
          </a:prstGeom>
        </p:spPr>
        <p:txBody>
          <a:bodyPr anchor="t" rtlCol="false" tIns="0" lIns="0" bIns="0" rIns="0">
            <a:spAutoFit/>
          </a:bodyPr>
          <a:lstStyle/>
          <a:p>
            <a:pPr algn="l">
              <a:lnSpc>
                <a:spcPts val="8119"/>
              </a:lnSpc>
              <a:spcBef>
                <a:spcPct val="0"/>
              </a:spcBef>
            </a:pPr>
            <a:r>
              <a:rPr lang="en-US" b="true" sz="5799">
                <a:solidFill>
                  <a:srgbClr val="000000"/>
                </a:solidFill>
                <a:latin typeface="Univers Bold"/>
                <a:ea typeface="Univers Bold"/>
                <a:cs typeface="Univers Bold"/>
                <a:sym typeface="Univers Bold"/>
              </a:rPr>
              <a:t>Resources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2042">
            <a:off x="567179" y="777303"/>
            <a:ext cx="17061823" cy="9741624"/>
            <a:chOff x="0" y="0"/>
            <a:chExt cx="4493649" cy="2565695"/>
          </a:xfrm>
        </p:grpSpPr>
        <p:sp>
          <p:nvSpPr>
            <p:cNvPr name="Freeform 3" id="3"/>
            <p:cNvSpPr/>
            <p:nvPr/>
          </p:nvSpPr>
          <p:spPr>
            <a:xfrm flipH="false" flipV="false" rot="0">
              <a:off x="0" y="0"/>
              <a:ext cx="4493649" cy="2565695"/>
            </a:xfrm>
            <a:custGeom>
              <a:avLst/>
              <a:gdLst/>
              <a:ahLst/>
              <a:cxnLst/>
              <a:rect r="r" b="b" t="t" l="l"/>
              <a:pathLst>
                <a:path h="2565695" w="4493649">
                  <a:moveTo>
                    <a:pt x="23142" y="0"/>
                  </a:moveTo>
                  <a:lnTo>
                    <a:pt x="4470507" y="0"/>
                  </a:lnTo>
                  <a:cubicBezTo>
                    <a:pt x="4476645" y="0"/>
                    <a:pt x="4482531" y="2438"/>
                    <a:pt x="4486871" y="6778"/>
                  </a:cubicBezTo>
                  <a:cubicBezTo>
                    <a:pt x="4491211" y="11118"/>
                    <a:pt x="4493649" y="17004"/>
                    <a:pt x="4493649" y="23142"/>
                  </a:cubicBezTo>
                  <a:lnTo>
                    <a:pt x="4493649" y="2542554"/>
                  </a:lnTo>
                  <a:cubicBezTo>
                    <a:pt x="4493649" y="2548691"/>
                    <a:pt x="4491211" y="2554577"/>
                    <a:pt x="4486871" y="2558917"/>
                  </a:cubicBezTo>
                  <a:cubicBezTo>
                    <a:pt x="4482531" y="2563257"/>
                    <a:pt x="4476645" y="2565695"/>
                    <a:pt x="4470507" y="2565695"/>
                  </a:cubicBezTo>
                  <a:lnTo>
                    <a:pt x="23142" y="2565695"/>
                  </a:lnTo>
                  <a:cubicBezTo>
                    <a:pt x="17004" y="2565695"/>
                    <a:pt x="11118" y="2563257"/>
                    <a:pt x="6778" y="2558917"/>
                  </a:cubicBezTo>
                  <a:cubicBezTo>
                    <a:pt x="2438" y="2554577"/>
                    <a:pt x="0" y="2548691"/>
                    <a:pt x="0" y="2542554"/>
                  </a:cubicBezTo>
                  <a:lnTo>
                    <a:pt x="0" y="23142"/>
                  </a:lnTo>
                  <a:cubicBezTo>
                    <a:pt x="0" y="17004"/>
                    <a:pt x="2438" y="11118"/>
                    <a:pt x="6778" y="6778"/>
                  </a:cubicBezTo>
                  <a:cubicBezTo>
                    <a:pt x="11118" y="2438"/>
                    <a:pt x="17004" y="0"/>
                    <a:pt x="23142" y="0"/>
                  </a:cubicBezTo>
                  <a:close/>
                </a:path>
              </a:pathLst>
            </a:custGeom>
            <a:solidFill>
              <a:srgbClr val="FFD8DC"/>
            </a:solidFill>
            <a:ln w="38100" cap="rnd">
              <a:solidFill>
                <a:srgbClr val="FBBAB1"/>
              </a:solidFill>
              <a:prstDash val="solid"/>
              <a:round/>
            </a:ln>
          </p:spPr>
        </p:sp>
        <p:sp>
          <p:nvSpPr>
            <p:cNvPr name="TextBox 4" id="4"/>
            <p:cNvSpPr txBox="true"/>
            <p:nvPr/>
          </p:nvSpPr>
          <p:spPr>
            <a:xfrm>
              <a:off x="0" y="-47625"/>
              <a:ext cx="4493649" cy="261332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658643"/>
            <a:ext cx="16612316" cy="9202321"/>
            <a:chOff x="0" y="0"/>
            <a:chExt cx="22149755" cy="12269761"/>
          </a:xfrm>
        </p:grpSpPr>
        <p:grpSp>
          <p:nvGrpSpPr>
            <p:cNvPr name="Group 6" id="6"/>
            <p:cNvGrpSpPr/>
            <p:nvPr/>
          </p:nvGrpSpPr>
          <p:grpSpPr>
            <a:xfrm rot="0">
              <a:off x="0" y="0"/>
              <a:ext cx="12051325" cy="3031944"/>
              <a:chOff x="0" y="0"/>
              <a:chExt cx="2380509" cy="598903"/>
            </a:xfrm>
          </p:grpSpPr>
          <p:sp>
            <p:nvSpPr>
              <p:cNvPr name="Freeform 7" id="7"/>
              <p:cNvSpPr/>
              <p:nvPr/>
            </p:nvSpPr>
            <p:spPr>
              <a:xfrm flipH="false" flipV="false" rot="0">
                <a:off x="0" y="0"/>
                <a:ext cx="2380509" cy="598902"/>
              </a:xfrm>
              <a:custGeom>
                <a:avLst/>
                <a:gdLst/>
                <a:ahLst/>
                <a:cxnLst/>
                <a:rect r="r" b="b" t="t" l="l"/>
                <a:pathLst>
                  <a:path h="598902" w="2380509">
                    <a:moveTo>
                      <a:pt x="43684" y="0"/>
                    </a:moveTo>
                    <a:lnTo>
                      <a:pt x="2336825" y="0"/>
                    </a:lnTo>
                    <a:cubicBezTo>
                      <a:pt x="2360951" y="0"/>
                      <a:pt x="2380509" y="19558"/>
                      <a:pt x="2380509" y="43684"/>
                    </a:cubicBezTo>
                    <a:lnTo>
                      <a:pt x="2380509" y="555218"/>
                    </a:lnTo>
                    <a:cubicBezTo>
                      <a:pt x="2380509" y="566804"/>
                      <a:pt x="2375906" y="577915"/>
                      <a:pt x="2367714" y="586108"/>
                    </a:cubicBezTo>
                    <a:cubicBezTo>
                      <a:pt x="2359522" y="594300"/>
                      <a:pt x="2348411" y="598902"/>
                      <a:pt x="2336825" y="598902"/>
                    </a:cubicBezTo>
                    <a:lnTo>
                      <a:pt x="43684" y="598902"/>
                    </a:lnTo>
                    <a:cubicBezTo>
                      <a:pt x="19558" y="598902"/>
                      <a:pt x="0" y="579344"/>
                      <a:pt x="0" y="555218"/>
                    </a:cubicBezTo>
                    <a:lnTo>
                      <a:pt x="0" y="43684"/>
                    </a:lnTo>
                    <a:cubicBezTo>
                      <a:pt x="0" y="32098"/>
                      <a:pt x="4602" y="20987"/>
                      <a:pt x="12795" y="12795"/>
                    </a:cubicBezTo>
                    <a:cubicBezTo>
                      <a:pt x="20987" y="4602"/>
                      <a:pt x="32098" y="0"/>
                      <a:pt x="43684" y="0"/>
                    </a:cubicBezTo>
                    <a:close/>
                  </a:path>
                </a:pathLst>
              </a:custGeom>
              <a:solidFill>
                <a:srgbClr val="FFFFFF"/>
              </a:solidFill>
            </p:spPr>
          </p:sp>
          <p:sp>
            <p:nvSpPr>
              <p:cNvPr name="TextBox 8" id="8"/>
              <p:cNvSpPr txBox="true"/>
              <p:nvPr/>
            </p:nvSpPr>
            <p:spPr>
              <a:xfrm>
                <a:off x="0" y="-47625"/>
                <a:ext cx="2380509" cy="64652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842787"/>
              <a:ext cx="22149755" cy="10426975"/>
              <a:chOff x="0" y="0"/>
              <a:chExt cx="4375260" cy="2059649"/>
            </a:xfrm>
          </p:grpSpPr>
          <p:sp>
            <p:nvSpPr>
              <p:cNvPr name="Freeform 10" id="10"/>
              <p:cNvSpPr/>
              <p:nvPr/>
            </p:nvSpPr>
            <p:spPr>
              <a:xfrm flipH="false" flipV="false" rot="0">
                <a:off x="0" y="0"/>
                <a:ext cx="4375260" cy="2059649"/>
              </a:xfrm>
              <a:custGeom>
                <a:avLst/>
                <a:gdLst/>
                <a:ahLst/>
                <a:cxnLst/>
                <a:rect r="r" b="b" t="t" l="l"/>
                <a:pathLst>
                  <a:path h="2059649" w="4375260">
                    <a:moveTo>
                      <a:pt x="23768" y="0"/>
                    </a:moveTo>
                    <a:lnTo>
                      <a:pt x="4351492" y="0"/>
                    </a:lnTo>
                    <a:cubicBezTo>
                      <a:pt x="4364619" y="0"/>
                      <a:pt x="4375260" y="10641"/>
                      <a:pt x="4375260" y="23768"/>
                    </a:cubicBezTo>
                    <a:lnTo>
                      <a:pt x="4375260" y="2035882"/>
                    </a:lnTo>
                    <a:cubicBezTo>
                      <a:pt x="4375260" y="2049008"/>
                      <a:pt x="4364619" y="2059649"/>
                      <a:pt x="4351492" y="2059649"/>
                    </a:cubicBezTo>
                    <a:lnTo>
                      <a:pt x="23768" y="2059649"/>
                    </a:lnTo>
                    <a:cubicBezTo>
                      <a:pt x="10641" y="2059649"/>
                      <a:pt x="0" y="2049008"/>
                      <a:pt x="0" y="2035882"/>
                    </a:cubicBezTo>
                    <a:lnTo>
                      <a:pt x="0" y="23768"/>
                    </a:lnTo>
                    <a:cubicBezTo>
                      <a:pt x="0" y="10641"/>
                      <a:pt x="10641" y="0"/>
                      <a:pt x="23768" y="0"/>
                    </a:cubicBezTo>
                    <a:close/>
                  </a:path>
                </a:pathLst>
              </a:custGeom>
              <a:solidFill>
                <a:srgbClr val="FFFFFF"/>
              </a:solidFill>
            </p:spPr>
          </p:sp>
          <p:sp>
            <p:nvSpPr>
              <p:cNvPr name="TextBox 11" id="11"/>
              <p:cNvSpPr txBox="true"/>
              <p:nvPr/>
            </p:nvSpPr>
            <p:spPr>
              <a:xfrm>
                <a:off x="0" y="-47625"/>
                <a:ext cx="4375260" cy="2107274"/>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10186357" y="918712"/>
            <a:ext cx="1326352" cy="1473724"/>
          </a:xfrm>
          <a:custGeom>
            <a:avLst/>
            <a:gdLst/>
            <a:ahLst/>
            <a:cxnLst/>
            <a:rect r="r" b="b" t="t" l="l"/>
            <a:pathLst>
              <a:path h="1473724" w="1326352">
                <a:moveTo>
                  <a:pt x="0" y="0"/>
                </a:moveTo>
                <a:lnTo>
                  <a:pt x="1326352" y="0"/>
                </a:lnTo>
                <a:lnTo>
                  <a:pt x="1326352" y="1473724"/>
                </a:lnTo>
                <a:lnTo>
                  <a:pt x="0" y="14737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5687347" y="658643"/>
            <a:ext cx="2396729" cy="2145072"/>
          </a:xfrm>
          <a:custGeom>
            <a:avLst/>
            <a:gdLst/>
            <a:ahLst/>
            <a:cxnLst/>
            <a:rect r="r" b="b" t="t" l="l"/>
            <a:pathLst>
              <a:path h="2145072" w="2396729">
                <a:moveTo>
                  <a:pt x="0" y="0"/>
                </a:moveTo>
                <a:lnTo>
                  <a:pt x="2396729" y="0"/>
                </a:lnTo>
                <a:lnTo>
                  <a:pt x="2396729" y="2145073"/>
                </a:lnTo>
                <a:lnTo>
                  <a:pt x="0" y="21450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260361" y="3115221"/>
            <a:ext cx="6250695" cy="6143079"/>
          </a:xfrm>
          <a:custGeom>
            <a:avLst/>
            <a:gdLst/>
            <a:ahLst/>
            <a:cxnLst/>
            <a:rect r="r" b="b" t="t" l="l"/>
            <a:pathLst>
              <a:path h="6143079" w="6250695">
                <a:moveTo>
                  <a:pt x="0" y="0"/>
                </a:moveTo>
                <a:lnTo>
                  <a:pt x="6250694" y="0"/>
                </a:lnTo>
                <a:lnTo>
                  <a:pt x="6250694" y="6143079"/>
                </a:lnTo>
                <a:lnTo>
                  <a:pt x="0" y="6143079"/>
                </a:lnTo>
                <a:lnTo>
                  <a:pt x="0" y="0"/>
                </a:lnTo>
                <a:close/>
              </a:path>
            </a:pathLst>
          </a:custGeom>
          <a:blipFill>
            <a:blip r:embed="rId6"/>
            <a:stretch>
              <a:fillRect l="0" t="0" r="0" b="0"/>
            </a:stretch>
          </a:blipFill>
        </p:spPr>
      </p:sp>
      <p:sp>
        <p:nvSpPr>
          <p:cNvPr name="Freeform 15" id="15"/>
          <p:cNvSpPr/>
          <p:nvPr/>
        </p:nvSpPr>
        <p:spPr>
          <a:xfrm flipH="false" flipV="false" rot="0">
            <a:off x="7511055" y="3115221"/>
            <a:ext cx="6107207" cy="6143079"/>
          </a:xfrm>
          <a:custGeom>
            <a:avLst/>
            <a:gdLst/>
            <a:ahLst/>
            <a:cxnLst/>
            <a:rect r="r" b="b" t="t" l="l"/>
            <a:pathLst>
              <a:path h="6143079" w="6107207">
                <a:moveTo>
                  <a:pt x="0" y="0"/>
                </a:moveTo>
                <a:lnTo>
                  <a:pt x="6107207" y="0"/>
                </a:lnTo>
                <a:lnTo>
                  <a:pt x="6107207" y="6143079"/>
                </a:lnTo>
                <a:lnTo>
                  <a:pt x="0" y="6143079"/>
                </a:lnTo>
                <a:lnTo>
                  <a:pt x="0" y="0"/>
                </a:lnTo>
                <a:close/>
              </a:path>
            </a:pathLst>
          </a:custGeom>
          <a:blipFill>
            <a:blip r:embed="rId7"/>
            <a:stretch>
              <a:fillRect l="0" t="0" r="0" b="0"/>
            </a:stretch>
          </a:blipFill>
        </p:spPr>
      </p:sp>
      <p:sp>
        <p:nvSpPr>
          <p:cNvPr name="TextBox 16" id="16"/>
          <p:cNvSpPr txBox="true"/>
          <p:nvPr/>
        </p:nvSpPr>
        <p:spPr>
          <a:xfrm rot="0">
            <a:off x="1410416" y="986284"/>
            <a:ext cx="7542726" cy="1109980"/>
          </a:xfrm>
          <a:prstGeom prst="rect">
            <a:avLst/>
          </a:prstGeom>
        </p:spPr>
        <p:txBody>
          <a:bodyPr anchor="t" rtlCol="false" tIns="0" lIns="0" bIns="0" rIns="0">
            <a:spAutoFit/>
          </a:bodyPr>
          <a:lstStyle/>
          <a:p>
            <a:pPr algn="l">
              <a:lnSpc>
                <a:spcPts val="8119"/>
              </a:lnSpc>
              <a:spcBef>
                <a:spcPct val="0"/>
              </a:spcBef>
            </a:pPr>
            <a:r>
              <a:rPr lang="en-US" b="true" sz="5799">
                <a:solidFill>
                  <a:srgbClr val="000000"/>
                </a:solidFill>
                <a:latin typeface="Univers Bold"/>
                <a:ea typeface="Univers Bold"/>
                <a:cs typeface="Univers Bold"/>
                <a:sym typeface="Univers Bold"/>
              </a:rPr>
              <a:t>Resources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2042">
            <a:off x="567179" y="777303"/>
            <a:ext cx="17061823" cy="9741624"/>
            <a:chOff x="0" y="0"/>
            <a:chExt cx="4493649" cy="2565695"/>
          </a:xfrm>
        </p:grpSpPr>
        <p:sp>
          <p:nvSpPr>
            <p:cNvPr name="Freeform 3" id="3"/>
            <p:cNvSpPr/>
            <p:nvPr/>
          </p:nvSpPr>
          <p:spPr>
            <a:xfrm flipH="false" flipV="false" rot="0">
              <a:off x="0" y="0"/>
              <a:ext cx="4493649" cy="2565695"/>
            </a:xfrm>
            <a:custGeom>
              <a:avLst/>
              <a:gdLst/>
              <a:ahLst/>
              <a:cxnLst/>
              <a:rect r="r" b="b" t="t" l="l"/>
              <a:pathLst>
                <a:path h="2565695" w="4493649">
                  <a:moveTo>
                    <a:pt x="23142" y="0"/>
                  </a:moveTo>
                  <a:lnTo>
                    <a:pt x="4470507" y="0"/>
                  </a:lnTo>
                  <a:cubicBezTo>
                    <a:pt x="4476645" y="0"/>
                    <a:pt x="4482531" y="2438"/>
                    <a:pt x="4486871" y="6778"/>
                  </a:cubicBezTo>
                  <a:cubicBezTo>
                    <a:pt x="4491211" y="11118"/>
                    <a:pt x="4493649" y="17004"/>
                    <a:pt x="4493649" y="23142"/>
                  </a:cubicBezTo>
                  <a:lnTo>
                    <a:pt x="4493649" y="2542554"/>
                  </a:lnTo>
                  <a:cubicBezTo>
                    <a:pt x="4493649" y="2548691"/>
                    <a:pt x="4491211" y="2554577"/>
                    <a:pt x="4486871" y="2558917"/>
                  </a:cubicBezTo>
                  <a:cubicBezTo>
                    <a:pt x="4482531" y="2563257"/>
                    <a:pt x="4476645" y="2565695"/>
                    <a:pt x="4470507" y="2565695"/>
                  </a:cubicBezTo>
                  <a:lnTo>
                    <a:pt x="23142" y="2565695"/>
                  </a:lnTo>
                  <a:cubicBezTo>
                    <a:pt x="17004" y="2565695"/>
                    <a:pt x="11118" y="2563257"/>
                    <a:pt x="6778" y="2558917"/>
                  </a:cubicBezTo>
                  <a:cubicBezTo>
                    <a:pt x="2438" y="2554577"/>
                    <a:pt x="0" y="2548691"/>
                    <a:pt x="0" y="2542554"/>
                  </a:cubicBezTo>
                  <a:lnTo>
                    <a:pt x="0" y="23142"/>
                  </a:lnTo>
                  <a:cubicBezTo>
                    <a:pt x="0" y="17004"/>
                    <a:pt x="2438" y="11118"/>
                    <a:pt x="6778" y="6778"/>
                  </a:cubicBezTo>
                  <a:cubicBezTo>
                    <a:pt x="11118" y="2438"/>
                    <a:pt x="17004" y="0"/>
                    <a:pt x="23142" y="0"/>
                  </a:cubicBezTo>
                  <a:close/>
                </a:path>
              </a:pathLst>
            </a:custGeom>
            <a:solidFill>
              <a:srgbClr val="FFD8DC"/>
            </a:solidFill>
            <a:ln w="38100" cap="rnd">
              <a:solidFill>
                <a:srgbClr val="FBBAB1"/>
              </a:solidFill>
              <a:prstDash val="solid"/>
              <a:round/>
            </a:ln>
          </p:spPr>
        </p:sp>
        <p:sp>
          <p:nvSpPr>
            <p:cNvPr name="TextBox 4" id="4"/>
            <p:cNvSpPr txBox="true"/>
            <p:nvPr/>
          </p:nvSpPr>
          <p:spPr>
            <a:xfrm>
              <a:off x="0" y="-47625"/>
              <a:ext cx="4493649" cy="261332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658643"/>
            <a:ext cx="16612316" cy="9202321"/>
            <a:chOff x="0" y="0"/>
            <a:chExt cx="22149755" cy="12269761"/>
          </a:xfrm>
        </p:grpSpPr>
        <p:grpSp>
          <p:nvGrpSpPr>
            <p:cNvPr name="Group 6" id="6"/>
            <p:cNvGrpSpPr/>
            <p:nvPr/>
          </p:nvGrpSpPr>
          <p:grpSpPr>
            <a:xfrm rot="0">
              <a:off x="0" y="0"/>
              <a:ext cx="12051325" cy="3031944"/>
              <a:chOff x="0" y="0"/>
              <a:chExt cx="2380509" cy="598903"/>
            </a:xfrm>
          </p:grpSpPr>
          <p:sp>
            <p:nvSpPr>
              <p:cNvPr name="Freeform 7" id="7"/>
              <p:cNvSpPr/>
              <p:nvPr/>
            </p:nvSpPr>
            <p:spPr>
              <a:xfrm flipH="false" flipV="false" rot="0">
                <a:off x="0" y="0"/>
                <a:ext cx="2380509" cy="598902"/>
              </a:xfrm>
              <a:custGeom>
                <a:avLst/>
                <a:gdLst/>
                <a:ahLst/>
                <a:cxnLst/>
                <a:rect r="r" b="b" t="t" l="l"/>
                <a:pathLst>
                  <a:path h="598902" w="2380509">
                    <a:moveTo>
                      <a:pt x="43684" y="0"/>
                    </a:moveTo>
                    <a:lnTo>
                      <a:pt x="2336825" y="0"/>
                    </a:lnTo>
                    <a:cubicBezTo>
                      <a:pt x="2360951" y="0"/>
                      <a:pt x="2380509" y="19558"/>
                      <a:pt x="2380509" y="43684"/>
                    </a:cubicBezTo>
                    <a:lnTo>
                      <a:pt x="2380509" y="555218"/>
                    </a:lnTo>
                    <a:cubicBezTo>
                      <a:pt x="2380509" y="566804"/>
                      <a:pt x="2375906" y="577915"/>
                      <a:pt x="2367714" y="586108"/>
                    </a:cubicBezTo>
                    <a:cubicBezTo>
                      <a:pt x="2359522" y="594300"/>
                      <a:pt x="2348411" y="598902"/>
                      <a:pt x="2336825" y="598902"/>
                    </a:cubicBezTo>
                    <a:lnTo>
                      <a:pt x="43684" y="598902"/>
                    </a:lnTo>
                    <a:cubicBezTo>
                      <a:pt x="19558" y="598902"/>
                      <a:pt x="0" y="579344"/>
                      <a:pt x="0" y="555218"/>
                    </a:cubicBezTo>
                    <a:lnTo>
                      <a:pt x="0" y="43684"/>
                    </a:lnTo>
                    <a:cubicBezTo>
                      <a:pt x="0" y="32098"/>
                      <a:pt x="4602" y="20987"/>
                      <a:pt x="12795" y="12795"/>
                    </a:cubicBezTo>
                    <a:cubicBezTo>
                      <a:pt x="20987" y="4602"/>
                      <a:pt x="32098" y="0"/>
                      <a:pt x="43684" y="0"/>
                    </a:cubicBezTo>
                    <a:close/>
                  </a:path>
                </a:pathLst>
              </a:custGeom>
              <a:solidFill>
                <a:srgbClr val="FFFFFF"/>
              </a:solidFill>
            </p:spPr>
          </p:sp>
          <p:sp>
            <p:nvSpPr>
              <p:cNvPr name="TextBox 8" id="8"/>
              <p:cNvSpPr txBox="true"/>
              <p:nvPr/>
            </p:nvSpPr>
            <p:spPr>
              <a:xfrm>
                <a:off x="0" y="-47625"/>
                <a:ext cx="2380509" cy="646528"/>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0" y="1842787"/>
              <a:ext cx="22149755" cy="10426975"/>
              <a:chOff x="0" y="0"/>
              <a:chExt cx="4375260" cy="2059649"/>
            </a:xfrm>
          </p:grpSpPr>
          <p:sp>
            <p:nvSpPr>
              <p:cNvPr name="Freeform 10" id="10"/>
              <p:cNvSpPr/>
              <p:nvPr/>
            </p:nvSpPr>
            <p:spPr>
              <a:xfrm flipH="false" flipV="false" rot="0">
                <a:off x="0" y="0"/>
                <a:ext cx="4375260" cy="2059649"/>
              </a:xfrm>
              <a:custGeom>
                <a:avLst/>
                <a:gdLst/>
                <a:ahLst/>
                <a:cxnLst/>
                <a:rect r="r" b="b" t="t" l="l"/>
                <a:pathLst>
                  <a:path h="2059649" w="4375260">
                    <a:moveTo>
                      <a:pt x="23768" y="0"/>
                    </a:moveTo>
                    <a:lnTo>
                      <a:pt x="4351492" y="0"/>
                    </a:lnTo>
                    <a:cubicBezTo>
                      <a:pt x="4364619" y="0"/>
                      <a:pt x="4375260" y="10641"/>
                      <a:pt x="4375260" y="23768"/>
                    </a:cubicBezTo>
                    <a:lnTo>
                      <a:pt x="4375260" y="2035882"/>
                    </a:lnTo>
                    <a:cubicBezTo>
                      <a:pt x="4375260" y="2049008"/>
                      <a:pt x="4364619" y="2059649"/>
                      <a:pt x="4351492" y="2059649"/>
                    </a:cubicBezTo>
                    <a:lnTo>
                      <a:pt x="23768" y="2059649"/>
                    </a:lnTo>
                    <a:cubicBezTo>
                      <a:pt x="10641" y="2059649"/>
                      <a:pt x="0" y="2049008"/>
                      <a:pt x="0" y="2035882"/>
                    </a:cubicBezTo>
                    <a:lnTo>
                      <a:pt x="0" y="23768"/>
                    </a:lnTo>
                    <a:cubicBezTo>
                      <a:pt x="0" y="10641"/>
                      <a:pt x="10641" y="0"/>
                      <a:pt x="23768" y="0"/>
                    </a:cubicBezTo>
                    <a:close/>
                  </a:path>
                </a:pathLst>
              </a:custGeom>
              <a:solidFill>
                <a:srgbClr val="FFFFFF"/>
              </a:solidFill>
            </p:spPr>
          </p:sp>
          <p:sp>
            <p:nvSpPr>
              <p:cNvPr name="TextBox 11" id="11"/>
              <p:cNvSpPr txBox="true"/>
              <p:nvPr/>
            </p:nvSpPr>
            <p:spPr>
              <a:xfrm>
                <a:off x="0" y="-47625"/>
                <a:ext cx="4375260" cy="2107274"/>
              </a:xfrm>
              <a:prstGeom prst="rect">
                <a:avLst/>
              </a:prstGeom>
            </p:spPr>
            <p:txBody>
              <a:bodyPr anchor="ctr" rtlCol="false" tIns="50800" lIns="50800" bIns="50800" rIns="50800"/>
              <a:lstStyle/>
              <a:p>
                <a:pPr algn="ctr">
                  <a:lnSpc>
                    <a:spcPts val="2659"/>
                  </a:lnSpc>
                </a:pPr>
              </a:p>
            </p:txBody>
          </p:sp>
        </p:grpSp>
      </p:grpSp>
      <p:sp>
        <p:nvSpPr>
          <p:cNvPr name="Freeform 12" id="12"/>
          <p:cNvSpPr/>
          <p:nvPr/>
        </p:nvSpPr>
        <p:spPr>
          <a:xfrm flipH="false" flipV="false" rot="0">
            <a:off x="10186357" y="918712"/>
            <a:ext cx="1326352" cy="1473724"/>
          </a:xfrm>
          <a:custGeom>
            <a:avLst/>
            <a:gdLst/>
            <a:ahLst/>
            <a:cxnLst/>
            <a:rect r="r" b="b" t="t" l="l"/>
            <a:pathLst>
              <a:path h="1473724" w="1326352">
                <a:moveTo>
                  <a:pt x="0" y="0"/>
                </a:moveTo>
                <a:lnTo>
                  <a:pt x="1326352" y="0"/>
                </a:lnTo>
                <a:lnTo>
                  <a:pt x="1326352" y="1473724"/>
                </a:lnTo>
                <a:lnTo>
                  <a:pt x="0" y="14737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5575485" y="833846"/>
            <a:ext cx="2427600" cy="2172702"/>
          </a:xfrm>
          <a:custGeom>
            <a:avLst/>
            <a:gdLst/>
            <a:ahLst/>
            <a:cxnLst/>
            <a:rect r="r" b="b" t="t" l="l"/>
            <a:pathLst>
              <a:path h="2172702" w="2427600">
                <a:moveTo>
                  <a:pt x="0" y="0"/>
                </a:moveTo>
                <a:lnTo>
                  <a:pt x="2427600" y="0"/>
                </a:lnTo>
                <a:lnTo>
                  <a:pt x="2427600" y="2172702"/>
                </a:lnTo>
                <a:lnTo>
                  <a:pt x="0" y="2172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6652718" y="2901342"/>
            <a:ext cx="4600848" cy="6356958"/>
          </a:xfrm>
          <a:custGeom>
            <a:avLst/>
            <a:gdLst/>
            <a:ahLst/>
            <a:cxnLst/>
            <a:rect r="r" b="b" t="t" l="l"/>
            <a:pathLst>
              <a:path h="6356958" w="4600848">
                <a:moveTo>
                  <a:pt x="0" y="0"/>
                </a:moveTo>
                <a:lnTo>
                  <a:pt x="4600848" y="0"/>
                </a:lnTo>
                <a:lnTo>
                  <a:pt x="4600848" y="6356958"/>
                </a:lnTo>
                <a:lnTo>
                  <a:pt x="0" y="6356958"/>
                </a:lnTo>
                <a:lnTo>
                  <a:pt x="0" y="0"/>
                </a:lnTo>
                <a:close/>
              </a:path>
            </a:pathLst>
          </a:custGeom>
          <a:blipFill>
            <a:blip r:embed="rId6"/>
            <a:stretch>
              <a:fillRect l="0" t="0" r="0" b="0"/>
            </a:stretch>
          </a:blipFill>
        </p:spPr>
      </p:sp>
      <p:sp>
        <p:nvSpPr>
          <p:cNvPr name="Freeform 15" id="15"/>
          <p:cNvSpPr/>
          <p:nvPr/>
        </p:nvSpPr>
        <p:spPr>
          <a:xfrm flipH="false" flipV="false" rot="0">
            <a:off x="11512709" y="2901342"/>
            <a:ext cx="4592902" cy="6356958"/>
          </a:xfrm>
          <a:custGeom>
            <a:avLst/>
            <a:gdLst/>
            <a:ahLst/>
            <a:cxnLst/>
            <a:rect r="r" b="b" t="t" l="l"/>
            <a:pathLst>
              <a:path h="6356958" w="4592902">
                <a:moveTo>
                  <a:pt x="0" y="0"/>
                </a:moveTo>
                <a:lnTo>
                  <a:pt x="4592902" y="0"/>
                </a:lnTo>
                <a:lnTo>
                  <a:pt x="4592902" y="6356958"/>
                </a:lnTo>
                <a:lnTo>
                  <a:pt x="0" y="6356958"/>
                </a:lnTo>
                <a:lnTo>
                  <a:pt x="0" y="0"/>
                </a:lnTo>
                <a:close/>
              </a:path>
            </a:pathLst>
          </a:custGeom>
          <a:blipFill>
            <a:blip r:embed="rId7"/>
            <a:stretch>
              <a:fillRect l="0" t="0" r="0" b="0"/>
            </a:stretch>
          </a:blipFill>
        </p:spPr>
      </p:sp>
      <p:sp>
        <p:nvSpPr>
          <p:cNvPr name="Freeform 16" id="16"/>
          <p:cNvSpPr/>
          <p:nvPr/>
        </p:nvSpPr>
        <p:spPr>
          <a:xfrm flipH="false" flipV="false" rot="0">
            <a:off x="1410416" y="2901342"/>
            <a:ext cx="4529333" cy="6356958"/>
          </a:xfrm>
          <a:custGeom>
            <a:avLst/>
            <a:gdLst/>
            <a:ahLst/>
            <a:cxnLst/>
            <a:rect r="r" b="b" t="t" l="l"/>
            <a:pathLst>
              <a:path h="6356958" w="4529333">
                <a:moveTo>
                  <a:pt x="0" y="0"/>
                </a:moveTo>
                <a:lnTo>
                  <a:pt x="4529333" y="0"/>
                </a:lnTo>
                <a:lnTo>
                  <a:pt x="4529333" y="6356958"/>
                </a:lnTo>
                <a:lnTo>
                  <a:pt x="0" y="6356958"/>
                </a:lnTo>
                <a:lnTo>
                  <a:pt x="0" y="0"/>
                </a:lnTo>
                <a:close/>
              </a:path>
            </a:pathLst>
          </a:custGeom>
          <a:blipFill>
            <a:blip r:embed="rId8"/>
            <a:stretch>
              <a:fillRect l="0" t="0" r="0" b="0"/>
            </a:stretch>
          </a:blipFill>
        </p:spPr>
      </p:sp>
      <p:sp>
        <p:nvSpPr>
          <p:cNvPr name="TextBox 17" id="17"/>
          <p:cNvSpPr txBox="true"/>
          <p:nvPr/>
        </p:nvSpPr>
        <p:spPr>
          <a:xfrm rot="0">
            <a:off x="1410416" y="1121901"/>
            <a:ext cx="7542726" cy="1109980"/>
          </a:xfrm>
          <a:prstGeom prst="rect">
            <a:avLst/>
          </a:prstGeom>
        </p:spPr>
        <p:txBody>
          <a:bodyPr anchor="t" rtlCol="false" tIns="0" lIns="0" bIns="0" rIns="0">
            <a:spAutoFit/>
          </a:bodyPr>
          <a:lstStyle/>
          <a:p>
            <a:pPr algn="l">
              <a:lnSpc>
                <a:spcPts val="8119"/>
              </a:lnSpc>
              <a:spcBef>
                <a:spcPct val="0"/>
              </a:spcBef>
            </a:pPr>
            <a:r>
              <a:rPr lang="en-US" b="true" sz="5799">
                <a:solidFill>
                  <a:srgbClr val="000000"/>
                </a:solidFill>
                <a:latin typeface="Univers Bold"/>
                <a:ea typeface="Univers Bold"/>
                <a:cs typeface="Univers Bold"/>
                <a:sym typeface="Univers Bold"/>
              </a:rPr>
              <a:t>Next Challenage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75007" y="499305"/>
            <a:ext cx="16867694" cy="9238371"/>
            <a:chOff x="0" y="0"/>
            <a:chExt cx="4442520" cy="2433151"/>
          </a:xfrm>
        </p:grpSpPr>
        <p:sp>
          <p:nvSpPr>
            <p:cNvPr name="Freeform 3" id="3"/>
            <p:cNvSpPr/>
            <p:nvPr/>
          </p:nvSpPr>
          <p:spPr>
            <a:xfrm flipH="false" flipV="false" rot="0">
              <a:off x="0" y="0"/>
              <a:ext cx="4442520" cy="2433151"/>
            </a:xfrm>
            <a:custGeom>
              <a:avLst/>
              <a:gdLst/>
              <a:ahLst/>
              <a:cxnLst/>
              <a:rect r="r" b="b" t="t" l="l"/>
              <a:pathLst>
                <a:path h="2433151" w="4442520">
                  <a:moveTo>
                    <a:pt x="0" y="0"/>
                  </a:moveTo>
                  <a:lnTo>
                    <a:pt x="4442520" y="0"/>
                  </a:lnTo>
                  <a:lnTo>
                    <a:pt x="4442520" y="2433151"/>
                  </a:lnTo>
                  <a:lnTo>
                    <a:pt x="0" y="2433151"/>
                  </a:lnTo>
                  <a:close/>
                </a:path>
              </a:pathLst>
            </a:custGeom>
            <a:solidFill>
              <a:srgbClr val="FFFFFF"/>
            </a:solidFill>
            <a:ln w="19050" cap="sq">
              <a:solidFill>
                <a:srgbClr val="70C85A"/>
              </a:solidFill>
              <a:prstDash val="solid"/>
              <a:miter/>
            </a:ln>
          </p:spPr>
        </p:sp>
        <p:sp>
          <p:nvSpPr>
            <p:cNvPr name="TextBox 4" id="4"/>
            <p:cNvSpPr txBox="true"/>
            <p:nvPr/>
          </p:nvSpPr>
          <p:spPr>
            <a:xfrm>
              <a:off x="0" y="-47625"/>
              <a:ext cx="4442520" cy="2480776"/>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25654" y="865690"/>
            <a:ext cx="15236693" cy="8555619"/>
          </a:xfrm>
          <a:custGeom>
            <a:avLst/>
            <a:gdLst/>
            <a:ahLst/>
            <a:cxnLst/>
            <a:rect r="r" b="b" t="t" l="l"/>
            <a:pathLst>
              <a:path h="8555619" w="15236693">
                <a:moveTo>
                  <a:pt x="0" y="0"/>
                </a:moveTo>
                <a:lnTo>
                  <a:pt x="15236692" y="0"/>
                </a:lnTo>
                <a:lnTo>
                  <a:pt x="15236692" y="8555620"/>
                </a:lnTo>
                <a:lnTo>
                  <a:pt x="0" y="8555620"/>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646984" y="433116"/>
            <a:ext cx="12286889" cy="2273958"/>
            <a:chOff x="0" y="0"/>
            <a:chExt cx="3236053" cy="598903"/>
          </a:xfrm>
        </p:grpSpPr>
        <p:sp>
          <p:nvSpPr>
            <p:cNvPr name="Freeform 3" id="3"/>
            <p:cNvSpPr/>
            <p:nvPr/>
          </p:nvSpPr>
          <p:spPr>
            <a:xfrm flipH="false" flipV="false" rot="0">
              <a:off x="0" y="0"/>
              <a:ext cx="3236053" cy="598902"/>
            </a:xfrm>
            <a:custGeom>
              <a:avLst/>
              <a:gdLst/>
              <a:ahLst/>
              <a:cxnLst/>
              <a:rect r="r" b="b" t="t" l="l"/>
              <a:pathLst>
                <a:path h="598902" w="3236053">
                  <a:moveTo>
                    <a:pt x="32135" y="0"/>
                  </a:moveTo>
                  <a:lnTo>
                    <a:pt x="3203918" y="0"/>
                  </a:lnTo>
                  <a:cubicBezTo>
                    <a:pt x="3212441" y="0"/>
                    <a:pt x="3220614" y="3386"/>
                    <a:pt x="3226641" y="9412"/>
                  </a:cubicBezTo>
                  <a:cubicBezTo>
                    <a:pt x="3232667" y="15439"/>
                    <a:pt x="3236053" y="23612"/>
                    <a:pt x="3236053" y="32135"/>
                  </a:cubicBezTo>
                  <a:lnTo>
                    <a:pt x="3236053" y="566768"/>
                  </a:lnTo>
                  <a:cubicBezTo>
                    <a:pt x="3236053" y="575290"/>
                    <a:pt x="3232667" y="583464"/>
                    <a:pt x="3226641" y="589490"/>
                  </a:cubicBezTo>
                  <a:cubicBezTo>
                    <a:pt x="3220614" y="595517"/>
                    <a:pt x="3212441" y="598902"/>
                    <a:pt x="3203918" y="598902"/>
                  </a:cubicBezTo>
                  <a:lnTo>
                    <a:pt x="32135" y="598902"/>
                  </a:lnTo>
                  <a:cubicBezTo>
                    <a:pt x="14387" y="598902"/>
                    <a:pt x="0" y="584515"/>
                    <a:pt x="0" y="566768"/>
                  </a:cubicBezTo>
                  <a:lnTo>
                    <a:pt x="0" y="32135"/>
                  </a:lnTo>
                  <a:cubicBezTo>
                    <a:pt x="0" y="23612"/>
                    <a:pt x="3386" y="15439"/>
                    <a:pt x="9412" y="9412"/>
                  </a:cubicBezTo>
                  <a:cubicBezTo>
                    <a:pt x="15439" y="3386"/>
                    <a:pt x="23612" y="0"/>
                    <a:pt x="32135" y="0"/>
                  </a:cubicBezTo>
                  <a:close/>
                </a:path>
              </a:pathLst>
            </a:custGeom>
            <a:solidFill>
              <a:srgbClr val="FFD8DC"/>
            </a:solidFill>
          </p:spPr>
        </p:sp>
        <p:sp>
          <p:nvSpPr>
            <p:cNvPr name="TextBox 4" id="4"/>
            <p:cNvSpPr txBox="true"/>
            <p:nvPr/>
          </p:nvSpPr>
          <p:spPr>
            <a:xfrm>
              <a:off x="0" y="-47625"/>
              <a:ext cx="3236053" cy="646528"/>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46984" y="1985138"/>
            <a:ext cx="16994032" cy="7820231"/>
            <a:chOff x="0" y="0"/>
            <a:chExt cx="4475794" cy="2059649"/>
          </a:xfrm>
        </p:grpSpPr>
        <p:sp>
          <p:nvSpPr>
            <p:cNvPr name="Freeform 6" id="6"/>
            <p:cNvSpPr/>
            <p:nvPr/>
          </p:nvSpPr>
          <p:spPr>
            <a:xfrm flipH="false" flipV="false" rot="0">
              <a:off x="0" y="0"/>
              <a:ext cx="4475795" cy="2059649"/>
            </a:xfrm>
            <a:custGeom>
              <a:avLst/>
              <a:gdLst/>
              <a:ahLst/>
              <a:cxnLst/>
              <a:rect r="r" b="b" t="t" l="l"/>
              <a:pathLst>
                <a:path h="2059649" w="4475795">
                  <a:moveTo>
                    <a:pt x="23234" y="0"/>
                  </a:moveTo>
                  <a:lnTo>
                    <a:pt x="4452561" y="0"/>
                  </a:lnTo>
                  <a:cubicBezTo>
                    <a:pt x="4458723" y="0"/>
                    <a:pt x="4464633" y="2448"/>
                    <a:pt x="4468990" y="6805"/>
                  </a:cubicBezTo>
                  <a:cubicBezTo>
                    <a:pt x="4473347" y="11162"/>
                    <a:pt x="4475795" y="17072"/>
                    <a:pt x="4475795" y="23234"/>
                  </a:cubicBezTo>
                  <a:lnTo>
                    <a:pt x="4475795" y="2036415"/>
                  </a:lnTo>
                  <a:cubicBezTo>
                    <a:pt x="4475795" y="2049247"/>
                    <a:pt x="4465393" y="2059649"/>
                    <a:pt x="4452561" y="2059649"/>
                  </a:cubicBezTo>
                  <a:lnTo>
                    <a:pt x="23234" y="2059649"/>
                  </a:lnTo>
                  <a:cubicBezTo>
                    <a:pt x="17072" y="2059649"/>
                    <a:pt x="11162" y="2057201"/>
                    <a:pt x="6805" y="2052844"/>
                  </a:cubicBezTo>
                  <a:cubicBezTo>
                    <a:pt x="2448" y="2048487"/>
                    <a:pt x="0" y="2042577"/>
                    <a:pt x="0" y="2036415"/>
                  </a:cubicBezTo>
                  <a:lnTo>
                    <a:pt x="0" y="23234"/>
                  </a:lnTo>
                  <a:cubicBezTo>
                    <a:pt x="0" y="17072"/>
                    <a:pt x="2448" y="11162"/>
                    <a:pt x="6805" y="6805"/>
                  </a:cubicBezTo>
                  <a:cubicBezTo>
                    <a:pt x="11162" y="2448"/>
                    <a:pt x="17072" y="0"/>
                    <a:pt x="23234" y="0"/>
                  </a:cubicBezTo>
                  <a:close/>
                </a:path>
              </a:pathLst>
            </a:custGeom>
            <a:solidFill>
              <a:srgbClr val="FFFFFF"/>
            </a:solidFill>
          </p:spPr>
        </p:sp>
        <p:sp>
          <p:nvSpPr>
            <p:cNvPr name="TextBox 7" id="7"/>
            <p:cNvSpPr txBox="true"/>
            <p:nvPr/>
          </p:nvSpPr>
          <p:spPr>
            <a:xfrm>
              <a:off x="0" y="-47625"/>
              <a:ext cx="4475794" cy="2107274"/>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5016163" y="517306"/>
            <a:ext cx="2096880" cy="1512375"/>
          </a:xfrm>
          <a:custGeom>
            <a:avLst/>
            <a:gdLst/>
            <a:ahLst/>
            <a:cxnLst/>
            <a:rect r="r" b="b" t="t" l="l"/>
            <a:pathLst>
              <a:path h="1512375" w="2096880">
                <a:moveTo>
                  <a:pt x="0" y="0"/>
                </a:moveTo>
                <a:lnTo>
                  <a:pt x="2096880" y="0"/>
                </a:lnTo>
                <a:lnTo>
                  <a:pt x="2096880" y="1512375"/>
                </a:lnTo>
                <a:lnTo>
                  <a:pt x="0" y="1512375"/>
                </a:lnTo>
                <a:lnTo>
                  <a:pt x="0" y="0"/>
                </a:lnTo>
                <a:close/>
              </a:path>
            </a:pathLst>
          </a:custGeom>
          <a:blipFill>
            <a:blip r:embed="rId3"/>
            <a:stretch>
              <a:fillRect l="0" t="0" r="0" b="0"/>
            </a:stretch>
          </a:blipFill>
        </p:spPr>
      </p:sp>
      <p:sp>
        <p:nvSpPr>
          <p:cNvPr name="Freeform 9" id="9"/>
          <p:cNvSpPr/>
          <p:nvPr/>
        </p:nvSpPr>
        <p:spPr>
          <a:xfrm flipH="false" flipV="false" rot="0">
            <a:off x="10273771" y="788348"/>
            <a:ext cx="2077663" cy="893395"/>
          </a:xfrm>
          <a:custGeom>
            <a:avLst/>
            <a:gdLst/>
            <a:ahLst/>
            <a:cxnLst/>
            <a:rect r="r" b="b" t="t" l="l"/>
            <a:pathLst>
              <a:path h="893395" w="2077663">
                <a:moveTo>
                  <a:pt x="0" y="0"/>
                </a:moveTo>
                <a:lnTo>
                  <a:pt x="2077663" y="0"/>
                </a:lnTo>
                <a:lnTo>
                  <a:pt x="2077663" y="893396"/>
                </a:lnTo>
                <a:lnTo>
                  <a:pt x="0" y="8933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314275" y="550223"/>
            <a:ext cx="2963735" cy="1152525"/>
          </a:xfrm>
          <a:prstGeom prst="rect">
            <a:avLst/>
          </a:prstGeom>
        </p:spPr>
        <p:txBody>
          <a:bodyPr anchor="t" rtlCol="false" tIns="0" lIns="0" bIns="0" rIns="0">
            <a:spAutoFit/>
          </a:bodyPr>
          <a:lstStyle/>
          <a:p>
            <a:pPr algn="l">
              <a:lnSpc>
                <a:spcPts val="8400"/>
              </a:lnSpc>
              <a:spcBef>
                <a:spcPct val="0"/>
              </a:spcBef>
            </a:pPr>
            <a:r>
              <a:rPr lang="en-US" b="true" sz="6000">
                <a:solidFill>
                  <a:srgbClr val="000000"/>
                </a:solidFill>
                <a:latin typeface="Univers Bold"/>
                <a:ea typeface="Univers Bold"/>
                <a:cs typeface="Univers Bold"/>
                <a:sym typeface="Univers Bold"/>
              </a:rPr>
              <a:t>SLEEP</a:t>
            </a:r>
          </a:p>
        </p:txBody>
      </p:sp>
      <p:sp>
        <p:nvSpPr>
          <p:cNvPr name="TextBox 11" id="11"/>
          <p:cNvSpPr txBox="true"/>
          <p:nvPr/>
        </p:nvSpPr>
        <p:spPr>
          <a:xfrm rot="0">
            <a:off x="1314275" y="2461715"/>
            <a:ext cx="11202133" cy="1140179"/>
          </a:xfrm>
          <a:prstGeom prst="rect">
            <a:avLst/>
          </a:prstGeom>
        </p:spPr>
        <p:txBody>
          <a:bodyPr anchor="t" rtlCol="false" tIns="0" lIns="0" bIns="0" rIns="0">
            <a:spAutoFit/>
          </a:bodyPr>
          <a:lstStyle/>
          <a:p>
            <a:pPr algn="l">
              <a:lnSpc>
                <a:spcPts val="4358"/>
              </a:lnSpc>
              <a:spcBef>
                <a:spcPct val="0"/>
              </a:spcBef>
            </a:pPr>
            <a:r>
              <a:rPr lang="en-US" sz="3113">
                <a:solidFill>
                  <a:srgbClr val="000000"/>
                </a:solidFill>
                <a:latin typeface="Univers"/>
                <a:ea typeface="Univers"/>
                <a:cs typeface="Univers"/>
                <a:sym typeface="Univers"/>
              </a:rPr>
              <a:t>One of the most underrated sources at your disposal to support optimal (gut) health is sleep!</a:t>
            </a:r>
          </a:p>
        </p:txBody>
      </p:sp>
      <p:sp>
        <p:nvSpPr>
          <p:cNvPr name="TextBox 12" id="12"/>
          <p:cNvSpPr txBox="true"/>
          <p:nvPr/>
        </p:nvSpPr>
        <p:spPr>
          <a:xfrm rot="0">
            <a:off x="1314275" y="4056860"/>
            <a:ext cx="13898124" cy="481330"/>
          </a:xfrm>
          <a:prstGeom prst="rect">
            <a:avLst/>
          </a:prstGeom>
        </p:spPr>
        <p:txBody>
          <a:bodyPr anchor="t" rtlCol="false" tIns="0" lIns="0" bIns="0" rIns="0">
            <a:spAutoFit/>
          </a:bodyPr>
          <a:lstStyle/>
          <a:p>
            <a:pPr algn="l">
              <a:lnSpc>
                <a:spcPts val="3920"/>
              </a:lnSpc>
            </a:pPr>
            <a:r>
              <a:rPr lang="en-US" sz="2800" b="true">
                <a:solidFill>
                  <a:srgbClr val="70C85A"/>
                </a:solidFill>
                <a:latin typeface="Canva Sans Bold"/>
                <a:ea typeface="Canva Sans Bold"/>
                <a:cs typeface="Canva Sans Bold"/>
                <a:sym typeface="Canva Sans Bold"/>
              </a:rPr>
              <a:t>Poor gut health disrupts sleep - regulating hormones</a:t>
            </a:r>
          </a:p>
        </p:txBody>
      </p:sp>
      <p:sp>
        <p:nvSpPr>
          <p:cNvPr name="TextBox 13" id="13"/>
          <p:cNvSpPr txBox="true"/>
          <p:nvPr/>
        </p:nvSpPr>
        <p:spPr>
          <a:xfrm rot="0">
            <a:off x="1314275" y="4719116"/>
            <a:ext cx="15465370" cy="4293868"/>
          </a:xfrm>
          <a:prstGeom prst="rect">
            <a:avLst/>
          </a:prstGeom>
        </p:spPr>
        <p:txBody>
          <a:bodyPr anchor="t" rtlCol="false" tIns="0" lIns="0" bIns="0" rIns="0">
            <a:spAutoFit/>
          </a:bodyPr>
          <a:lstStyle/>
          <a:p>
            <a:pPr algn="l">
              <a:lnSpc>
                <a:spcPts val="4320"/>
              </a:lnSpc>
            </a:pPr>
            <a:r>
              <a:rPr lang="en-US" sz="2400">
                <a:solidFill>
                  <a:srgbClr val="000000"/>
                </a:solidFill>
                <a:latin typeface="Canva Sans"/>
                <a:ea typeface="Canva Sans"/>
                <a:cs typeface="Canva Sans"/>
                <a:sym typeface="Canva Sans"/>
              </a:rPr>
              <a:t>Your sleep - wake cycle relies on the production and proper balance of various hormones and neurotransmitters</a:t>
            </a:r>
          </a:p>
          <a:p>
            <a:pPr algn="l" marL="518165" indent="-259082" lvl="1">
              <a:lnSpc>
                <a:spcPts val="4320"/>
              </a:lnSpc>
              <a:buFont typeface="Arial"/>
              <a:buChar char="•"/>
            </a:pPr>
            <a:r>
              <a:rPr lang="en-US" sz="2400">
                <a:solidFill>
                  <a:srgbClr val="000000"/>
                </a:solidFill>
                <a:latin typeface="Canva Sans"/>
                <a:ea typeface="Canva Sans"/>
                <a:cs typeface="Canva Sans"/>
                <a:sym typeface="Canva Sans"/>
              </a:rPr>
              <a:t>For example, your “happy neurotransmitter”,</a:t>
            </a:r>
            <a:r>
              <a:rPr lang="en-US" b="true" sz="2400">
                <a:solidFill>
                  <a:srgbClr val="000000"/>
                </a:solidFill>
                <a:latin typeface="Canva Sans Bold"/>
                <a:ea typeface="Canva Sans Bold"/>
                <a:cs typeface="Canva Sans Bold"/>
                <a:sym typeface="Canva Sans Bold"/>
              </a:rPr>
              <a:t> serotonin</a:t>
            </a:r>
            <a:r>
              <a:rPr lang="en-US" sz="2400">
                <a:solidFill>
                  <a:srgbClr val="000000"/>
                </a:solidFill>
                <a:latin typeface="Canva Sans"/>
                <a:ea typeface="Canva Sans"/>
                <a:cs typeface="Canva Sans"/>
                <a:sym typeface="Canva Sans"/>
              </a:rPr>
              <a:t>. A significant portion of serotonin is actually produced in your gut, an imbalanced GM can hinder its synthesis, leading to reduced serotonin levels and difficulty falling asleep at night. </a:t>
            </a:r>
          </a:p>
          <a:p>
            <a:pPr algn="l" marL="518165" indent="-259082" lvl="1">
              <a:lnSpc>
                <a:spcPts val="4320"/>
              </a:lnSpc>
              <a:buFont typeface="Arial"/>
              <a:buChar char="•"/>
            </a:pPr>
            <a:r>
              <a:rPr lang="en-US" sz="2400">
                <a:solidFill>
                  <a:srgbClr val="000000"/>
                </a:solidFill>
                <a:latin typeface="Canva Sans"/>
                <a:ea typeface="Canva Sans"/>
                <a:cs typeface="Canva Sans"/>
                <a:sym typeface="Canva Sans"/>
              </a:rPr>
              <a:t>Your GM also has a profound impact on the production and metabolism of </a:t>
            </a:r>
            <a:r>
              <a:rPr lang="en-US" b="true" sz="2400">
                <a:solidFill>
                  <a:srgbClr val="000000"/>
                </a:solidFill>
                <a:latin typeface="Canva Sans Bold"/>
                <a:ea typeface="Canva Sans Bold"/>
                <a:cs typeface="Canva Sans Bold"/>
                <a:sym typeface="Canva Sans Bold"/>
              </a:rPr>
              <a:t>melatonin</a:t>
            </a:r>
            <a:r>
              <a:rPr lang="en-US" sz="2400">
                <a:solidFill>
                  <a:srgbClr val="000000"/>
                </a:solidFill>
                <a:latin typeface="Canva Sans"/>
                <a:ea typeface="Canva Sans"/>
                <a:cs typeface="Canva Sans"/>
                <a:sym typeface="Canva Sans"/>
              </a:rPr>
              <a:t> - your body’s “sleepy time” hormone. Imbalances in your gut can trigger an overproduction of stress hormone like cortisol which can further disrupt your circadian rhythm and throw off melatonin production.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75007" y="499305"/>
            <a:ext cx="16867694" cy="9238371"/>
            <a:chOff x="0" y="0"/>
            <a:chExt cx="4442520" cy="2433151"/>
          </a:xfrm>
        </p:grpSpPr>
        <p:sp>
          <p:nvSpPr>
            <p:cNvPr name="Freeform 3" id="3"/>
            <p:cNvSpPr/>
            <p:nvPr/>
          </p:nvSpPr>
          <p:spPr>
            <a:xfrm flipH="false" flipV="false" rot="0">
              <a:off x="0" y="0"/>
              <a:ext cx="4442520" cy="2433151"/>
            </a:xfrm>
            <a:custGeom>
              <a:avLst/>
              <a:gdLst/>
              <a:ahLst/>
              <a:cxnLst/>
              <a:rect r="r" b="b" t="t" l="l"/>
              <a:pathLst>
                <a:path h="2433151" w="4442520">
                  <a:moveTo>
                    <a:pt x="0" y="0"/>
                  </a:moveTo>
                  <a:lnTo>
                    <a:pt x="4442520" y="0"/>
                  </a:lnTo>
                  <a:lnTo>
                    <a:pt x="4442520" y="2433151"/>
                  </a:lnTo>
                  <a:lnTo>
                    <a:pt x="0" y="2433151"/>
                  </a:lnTo>
                  <a:close/>
                </a:path>
              </a:pathLst>
            </a:custGeom>
            <a:solidFill>
              <a:srgbClr val="FFFFFF"/>
            </a:solidFill>
            <a:ln w="19050" cap="sq">
              <a:solidFill>
                <a:srgbClr val="70C85A"/>
              </a:solidFill>
              <a:prstDash val="solid"/>
              <a:miter/>
            </a:ln>
          </p:spPr>
        </p:sp>
        <p:sp>
          <p:nvSpPr>
            <p:cNvPr name="TextBox 4" id="4"/>
            <p:cNvSpPr txBox="true"/>
            <p:nvPr/>
          </p:nvSpPr>
          <p:spPr>
            <a:xfrm>
              <a:off x="0" y="-47625"/>
              <a:ext cx="4442520" cy="2480776"/>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4307702" y="1145410"/>
            <a:ext cx="9672596" cy="8112890"/>
          </a:xfrm>
          <a:custGeom>
            <a:avLst/>
            <a:gdLst/>
            <a:ahLst/>
            <a:cxnLst/>
            <a:rect r="r" b="b" t="t" l="l"/>
            <a:pathLst>
              <a:path h="8112890" w="9672596">
                <a:moveTo>
                  <a:pt x="0" y="0"/>
                </a:moveTo>
                <a:lnTo>
                  <a:pt x="9672596" y="0"/>
                </a:lnTo>
                <a:lnTo>
                  <a:pt x="9672596" y="8112890"/>
                </a:lnTo>
                <a:lnTo>
                  <a:pt x="0" y="8112890"/>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0">
            <a:off x="575007" y="499305"/>
            <a:ext cx="16867694" cy="9238371"/>
            <a:chOff x="0" y="0"/>
            <a:chExt cx="4442520" cy="2433151"/>
          </a:xfrm>
        </p:grpSpPr>
        <p:sp>
          <p:nvSpPr>
            <p:cNvPr name="Freeform 3" id="3"/>
            <p:cNvSpPr/>
            <p:nvPr/>
          </p:nvSpPr>
          <p:spPr>
            <a:xfrm flipH="false" flipV="false" rot="0">
              <a:off x="0" y="0"/>
              <a:ext cx="4442520" cy="2433151"/>
            </a:xfrm>
            <a:custGeom>
              <a:avLst/>
              <a:gdLst/>
              <a:ahLst/>
              <a:cxnLst/>
              <a:rect r="r" b="b" t="t" l="l"/>
              <a:pathLst>
                <a:path h="2433151" w="4442520">
                  <a:moveTo>
                    <a:pt x="0" y="0"/>
                  </a:moveTo>
                  <a:lnTo>
                    <a:pt x="4442520" y="0"/>
                  </a:lnTo>
                  <a:lnTo>
                    <a:pt x="4442520" y="2433151"/>
                  </a:lnTo>
                  <a:lnTo>
                    <a:pt x="0" y="2433151"/>
                  </a:lnTo>
                  <a:close/>
                </a:path>
              </a:pathLst>
            </a:custGeom>
            <a:solidFill>
              <a:srgbClr val="FFFFFF"/>
            </a:solidFill>
            <a:ln w="19050" cap="sq">
              <a:solidFill>
                <a:srgbClr val="70C85A"/>
              </a:solidFill>
              <a:prstDash val="solid"/>
              <a:miter/>
            </a:ln>
          </p:spPr>
        </p:sp>
        <p:sp>
          <p:nvSpPr>
            <p:cNvPr name="TextBox 4" id="4"/>
            <p:cNvSpPr txBox="true"/>
            <p:nvPr/>
          </p:nvSpPr>
          <p:spPr>
            <a:xfrm>
              <a:off x="0" y="-47625"/>
              <a:ext cx="4442520" cy="2480776"/>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628047" y="1028700"/>
            <a:ext cx="14761614" cy="8229600"/>
          </a:xfrm>
          <a:custGeom>
            <a:avLst/>
            <a:gdLst/>
            <a:ahLst/>
            <a:cxnLst/>
            <a:rect r="r" b="b" t="t" l="l"/>
            <a:pathLst>
              <a:path h="8229600" w="14761614">
                <a:moveTo>
                  <a:pt x="0" y="0"/>
                </a:moveTo>
                <a:lnTo>
                  <a:pt x="14761614" y="0"/>
                </a:lnTo>
                <a:lnTo>
                  <a:pt x="14761614" y="8229600"/>
                </a:lnTo>
                <a:lnTo>
                  <a:pt x="0" y="8229600"/>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49434" y="1454192"/>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465222" y="732725"/>
            <a:ext cx="15927331" cy="9121661"/>
            <a:chOff x="0" y="0"/>
            <a:chExt cx="4194852" cy="2402413"/>
          </a:xfrm>
        </p:grpSpPr>
        <p:sp>
          <p:nvSpPr>
            <p:cNvPr name="Freeform 6" id="6"/>
            <p:cNvSpPr/>
            <p:nvPr/>
          </p:nvSpPr>
          <p:spPr>
            <a:xfrm flipH="false" flipV="false" rot="0">
              <a:off x="0" y="0"/>
              <a:ext cx="4194852" cy="2402413"/>
            </a:xfrm>
            <a:custGeom>
              <a:avLst/>
              <a:gdLst/>
              <a:ahLst/>
              <a:cxnLst/>
              <a:rect r="r" b="b" t="t" l="l"/>
              <a:pathLst>
                <a:path h="2402413" w="4194852">
                  <a:moveTo>
                    <a:pt x="0" y="0"/>
                  </a:moveTo>
                  <a:lnTo>
                    <a:pt x="4194852" y="0"/>
                  </a:lnTo>
                  <a:lnTo>
                    <a:pt x="4194852" y="2402413"/>
                  </a:lnTo>
                  <a:lnTo>
                    <a:pt x="0" y="2402413"/>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94852" cy="2450038"/>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487829" y="1171401"/>
            <a:ext cx="5716743" cy="8108856"/>
          </a:xfrm>
          <a:custGeom>
            <a:avLst/>
            <a:gdLst/>
            <a:ahLst/>
            <a:cxnLst/>
            <a:rect r="r" b="b" t="t" l="l"/>
            <a:pathLst>
              <a:path h="8108856" w="5716743">
                <a:moveTo>
                  <a:pt x="0" y="0"/>
                </a:moveTo>
                <a:lnTo>
                  <a:pt x="5716743" y="0"/>
                </a:lnTo>
                <a:lnTo>
                  <a:pt x="5716743" y="8108856"/>
                </a:lnTo>
                <a:lnTo>
                  <a:pt x="0" y="8108856"/>
                </a:lnTo>
                <a:lnTo>
                  <a:pt x="0" y="0"/>
                </a:lnTo>
                <a:close/>
              </a:path>
            </a:pathLst>
          </a:custGeom>
          <a:blipFill>
            <a:blip r:embed="rId2"/>
            <a:stretch>
              <a:fillRect l="0" t="0" r="0" b="0"/>
            </a:stretch>
          </a:blipFill>
        </p:spPr>
      </p:sp>
      <p:sp>
        <p:nvSpPr>
          <p:cNvPr name="TextBox 9" id="9"/>
          <p:cNvSpPr txBox="true"/>
          <p:nvPr/>
        </p:nvSpPr>
        <p:spPr>
          <a:xfrm rot="0">
            <a:off x="2179125" y="3331210"/>
            <a:ext cx="5666746" cy="3510280"/>
          </a:xfrm>
          <a:prstGeom prst="rect">
            <a:avLst/>
          </a:prstGeom>
        </p:spPr>
        <p:txBody>
          <a:bodyPr anchor="t" rtlCol="false" tIns="0" lIns="0" bIns="0" rIns="0">
            <a:spAutoFit/>
          </a:bodyPr>
          <a:lstStyle/>
          <a:p>
            <a:pPr algn="l">
              <a:lnSpc>
                <a:spcPts val="3920"/>
              </a:lnSpc>
              <a:spcBef>
                <a:spcPct val="0"/>
              </a:spcBef>
            </a:pPr>
            <a:r>
              <a:rPr lang="en-US" sz="2800">
                <a:solidFill>
                  <a:srgbClr val="000000"/>
                </a:solidFill>
                <a:latin typeface="Univers"/>
                <a:ea typeface="Univers"/>
                <a:cs typeface="Univers"/>
                <a:sym typeface="Univers"/>
              </a:rPr>
              <a:t>The following questions related to your usual sleep habits during the past month. I know sleeping habits are not always the same, but try to think about your average sleep when completing this assessment. </a:t>
            </a:r>
          </a:p>
        </p:txBody>
      </p:sp>
      <p:sp>
        <p:nvSpPr>
          <p:cNvPr name="TextBox 10" id="10"/>
          <p:cNvSpPr txBox="true"/>
          <p:nvPr/>
        </p:nvSpPr>
        <p:spPr>
          <a:xfrm rot="0">
            <a:off x="2218199" y="1071413"/>
            <a:ext cx="7210688" cy="1844675"/>
          </a:xfrm>
          <a:prstGeom prst="rect">
            <a:avLst/>
          </a:prstGeom>
        </p:spPr>
        <p:txBody>
          <a:bodyPr anchor="t" rtlCol="false" tIns="0" lIns="0" bIns="0" rIns="0">
            <a:spAutoFit/>
          </a:bodyPr>
          <a:lstStyle/>
          <a:p>
            <a:pPr algn="l">
              <a:lnSpc>
                <a:spcPts val="7000"/>
              </a:lnSpc>
            </a:pPr>
            <a:r>
              <a:rPr lang="en-US" sz="5000" b="true">
                <a:solidFill>
                  <a:srgbClr val="000000"/>
                </a:solidFill>
                <a:latin typeface="Univers Bold"/>
                <a:ea typeface="Univers Bold"/>
                <a:cs typeface="Univers Bold"/>
                <a:sym typeface="Univers Bold"/>
              </a:rPr>
              <a:t>Assessment: </a:t>
            </a:r>
          </a:p>
          <a:p>
            <a:pPr algn="l">
              <a:lnSpc>
                <a:spcPts val="7000"/>
              </a:lnSpc>
              <a:spcBef>
                <a:spcPct val="0"/>
              </a:spcBef>
            </a:pPr>
            <a:r>
              <a:rPr lang="en-US" b="true" sz="5000">
                <a:solidFill>
                  <a:srgbClr val="000000"/>
                </a:solidFill>
                <a:latin typeface="Univers Bold"/>
                <a:ea typeface="Univers Bold"/>
                <a:cs typeface="Univers Bold"/>
                <a:sym typeface="Univers Bold"/>
              </a:rPr>
              <a:t>Let’s Talk About Sleep</a:t>
            </a:r>
          </a:p>
        </p:txBody>
      </p:sp>
      <p:sp>
        <p:nvSpPr>
          <p:cNvPr name="TextBox 11" id="11"/>
          <p:cNvSpPr txBox="true"/>
          <p:nvPr/>
        </p:nvSpPr>
        <p:spPr>
          <a:xfrm rot="-5400000">
            <a:off x="38489" y="1842483"/>
            <a:ext cx="2097815" cy="755650"/>
          </a:xfrm>
          <a:prstGeom prst="rect">
            <a:avLst/>
          </a:prstGeom>
        </p:spPr>
        <p:txBody>
          <a:bodyPr anchor="t" rtlCol="false" tIns="0" lIns="0" bIns="0" rIns="0">
            <a:spAutoFit/>
          </a:bodyPr>
          <a:lstStyle/>
          <a:p>
            <a:pPr algn="l">
              <a:lnSpc>
                <a:spcPts val="5599"/>
              </a:lnSpc>
            </a:pPr>
            <a:r>
              <a:rPr lang="en-US" sz="3999" spc="619" b="true">
                <a:solidFill>
                  <a:srgbClr val="000000"/>
                </a:solidFill>
                <a:latin typeface="Univers Bold"/>
                <a:ea typeface="Univers Bold"/>
                <a:cs typeface="Univers Bold"/>
                <a:sym typeface="Univers Bold"/>
              </a:rPr>
              <a:t>SLEEP</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70C85A"/>
        </a:solidFill>
      </p:bgPr>
    </p:bg>
    <p:spTree>
      <p:nvGrpSpPr>
        <p:cNvPr id="1" name=""/>
        <p:cNvGrpSpPr/>
        <p:nvPr/>
      </p:nvGrpSpPr>
      <p:grpSpPr>
        <a:xfrm>
          <a:off x="0" y="0"/>
          <a:ext cx="0" cy="0"/>
          <a:chOff x="0" y="0"/>
          <a:chExt cx="0" cy="0"/>
        </a:xfrm>
      </p:grpSpPr>
      <p:grpSp>
        <p:nvGrpSpPr>
          <p:cNvPr name="Group 2" id="2"/>
          <p:cNvGrpSpPr/>
          <p:nvPr/>
        </p:nvGrpSpPr>
        <p:grpSpPr>
          <a:xfrm rot="-5400000">
            <a:off x="-49434" y="1454192"/>
            <a:ext cx="2816727" cy="1640391"/>
            <a:chOff x="0" y="0"/>
            <a:chExt cx="741854" cy="432037"/>
          </a:xfrm>
        </p:grpSpPr>
        <p:sp>
          <p:nvSpPr>
            <p:cNvPr name="Freeform 3" id="3"/>
            <p:cNvSpPr/>
            <p:nvPr/>
          </p:nvSpPr>
          <p:spPr>
            <a:xfrm flipH="false" flipV="false" rot="0">
              <a:off x="0" y="0"/>
              <a:ext cx="741854" cy="432037"/>
            </a:xfrm>
            <a:custGeom>
              <a:avLst/>
              <a:gdLst/>
              <a:ahLst/>
              <a:cxnLst/>
              <a:rect r="r" b="b" t="t" l="l"/>
              <a:pathLst>
                <a:path h="432037" w="741854">
                  <a:moveTo>
                    <a:pt x="140176" y="0"/>
                  </a:moveTo>
                  <a:lnTo>
                    <a:pt x="601678" y="0"/>
                  </a:lnTo>
                  <a:cubicBezTo>
                    <a:pt x="638855" y="0"/>
                    <a:pt x="674509" y="14769"/>
                    <a:pt x="700797" y="41057"/>
                  </a:cubicBezTo>
                  <a:cubicBezTo>
                    <a:pt x="727085" y="67345"/>
                    <a:pt x="741854" y="102999"/>
                    <a:pt x="741854" y="140176"/>
                  </a:cubicBezTo>
                  <a:lnTo>
                    <a:pt x="741854" y="291861"/>
                  </a:lnTo>
                  <a:cubicBezTo>
                    <a:pt x="741854" y="329038"/>
                    <a:pt x="727085" y="364692"/>
                    <a:pt x="700797" y="390980"/>
                  </a:cubicBezTo>
                  <a:cubicBezTo>
                    <a:pt x="674509" y="417269"/>
                    <a:pt x="638855" y="432037"/>
                    <a:pt x="601678" y="432037"/>
                  </a:cubicBezTo>
                  <a:lnTo>
                    <a:pt x="140176" y="432037"/>
                  </a:lnTo>
                  <a:cubicBezTo>
                    <a:pt x="62759" y="432037"/>
                    <a:pt x="0" y="369278"/>
                    <a:pt x="0" y="291861"/>
                  </a:cubicBezTo>
                  <a:lnTo>
                    <a:pt x="0" y="140176"/>
                  </a:lnTo>
                  <a:cubicBezTo>
                    <a:pt x="0" y="102999"/>
                    <a:pt x="14769" y="67345"/>
                    <a:pt x="41057" y="41057"/>
                  </a:cubicBezTo>
                  <a:cubicBezTo>
                    <a:pt x="67345" y="14769"/>
                    <a:pt x="102999" y="0"/>
                    <a:pt x="140176" y="0"/>
                  </a:cubicBezTo>
                  <a:close/>
                </a:path>
              </a:pathLst>
            </a:custGeom>
            <a:solidFill>
              <a:srgbClr val="FFD8DC"/>
            </a:solidFill>
          </p:spPr>
        </p:sp>
        <p:sp>
          <p:nvSpPr>
            <p:cNvPr name="TextBox 4" id="4"/>
            <p:cNvSpPr txBox="true"/>
            <p:nvPr/>
          </p:nvSpPr>
          <p:spPr>
            <a:xfrm>
              <a:off x="0" y="-152400"/>
              <a:ext cx="741854" cy="584437"/>
            </a:xfrm>
            <a:prstGeom prst="rect">
              <a:avLst/>
            </a:prstGeom>
          </p:spPr>
          <p:txBody>
            <a:bodyPr anchor="ctr" rtlCol="false" tIns="50800" lIns="50800" bIns="50800" rIns="50800"/>
            <a:lstStyle/>
            <a:p>
              <a:pPr algn="ctr">
                <a:lnSpc>
                  <a:spcPts val="3780"/>
                </a:lnSpc>
              </a:pPr>
            </a:p>
          </p:txBody>
        </p:sp>
      </p:grpSp>
      <p:grpSp>
        <p:nvGrpSpPr>
          <p:cNvPr name="Group 5" id="5"/>
          <p:cNvGrpSpPr/>
          <p:nvPr/>
        </p:nvGrpSpPr>
        <p:grpSpPr>
          <a:xfrm rot="0">
            <a:off x="1598735" y="499305"/>
            <a:ext cx="15660565" cy="9235079"/>
            <a:chOff x="0" y="0"/>
            <a:chExt cx="4124593" cy="2432284"/>
          </a:xfrm>
        </p:grpSpPr>
        <p:sp>
          <p:nvSpPr>
            <p:cNvPr name="Freeform 6" id="6"/>
            <p:cNvSpPr/>
            <p:nvPr/>
          </p:nvSpPr>
          <p:spPr>
            <a:xfrm flipH="false" flipV="false" rot="0">
              <a:off x="0" y="0"/>
              <a:ext cx="4124593" cy="2432284"/>
            </a:xfrm>
            <a:custGeom>
              <a:avLst/>
              <a:gdLst/>
              <a:ahLst/>
              <a:cxnLst/>
              <a:rect r="r" b="b" t="t" l="l"/>
              <a:pathLst>
                <a:path h="2432284" w="4124593">
                  <a:moveTo>
                    <a:pt x="0" y="0"/>
                  </a:moveTo>
                  <a:lnTo>
                    <a:pt x="4124593" y="0"/>
                  </a:lnTo>
                  <a:lnTo>
                    <a:pt x="4124593" y="2432284"/>
                  </a:lnTo>
                  <a:lnTo>
                    <a:pt x="0" y="2432284"/>
                  </a:lnTo>
                  <a:close/>
                </a:path>
              </a:pathLst>
            </a:custGeom>
            <a:solidFill>
              <a:srgbClr val="FFFFFF"/>
            </a:solidFill>
            <a:ln w="19050" cap="sq">
              <a:solidFill>
                <a:srgbClr val="70C85A"/>
              </a:solidFill>
              <a:prstDash val="solid"/>
              <a:miter/>
            </a:ln>
          </p:spPr>
        </p:sp>
        <p:sp>
          <p:nvSpPr>
            <p:cNvPr name="TextBox 7" id="7"/>
            <p:cNvSpPr txBox="true"/>
            <p:nvPr/>
          </p:nvSpPr>
          <p:spPr>
            <a:xfrm>
              <a:off x="0" y="-47625"/>
              <a:ext cx="4124593" cy="2479909"/>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179125" y="2593657"/>
            <a:ext cx="14504984" cy="1410335"/>
          </a:xfrm>
          <a:prstGeom prst="rect">
            <a:avLst/>
          </a:prstGeom>
        </p:spPr>
        <p:txBody>
          <a:bodyPr anchor="t" rtlCol="false" tIns="0" lIns="0" bIns="0" rIns="0">
            <a:spAutoFit/>
          </a:bodyPr>
          <a:lstStyle/>
          <a:p>
            <a:pPr algn="l">
              <a:lnSpc>
                <a:spcPts val="3640"/>
              </a:lnSpc>
              <a:spcBef>
                <a:spcPct val="0"/>
              </a:spcBef>
            </a:pPr>
            <a:r>
              <a:rPr lang="en-US" sz="2600">
                <a:solidFill>
                  <a:srgbClr val="000000"/>
                </a:solidFill>
                <a:latin typeface="Univers Light"/>
                <a:ea typeface="Univers Light"/>
                <a:cs typeface="Univers Light"/>
                <a:sym typeface="Univers Light"/>
              </a:rPr>
              <a:t>It’s a phrase that describes the habits you can put in place to optimize the length and quality of your sleep. The result? You feel much more well rested and begin to reap the effects, including benefits to your immunity, dit, and other areas of your well - being, such as mood.</a:t>
            </a:r>
          </a:p>
        </p:txBody>
      </p:sp>
      <p:sp>
        <p:nvSpPr>
          <p:cNvPr name="TextBox 9" id="9"/>
          <p:cNvSpPr txBox="true"/>
          <p:nvPr/>
        </p:nvSpPr>
        <p:spPr>
          <a:xfrm rot="0">
            <a:off x="2179125" y="828675"/>
            <a:ext cx="11333491" cy="958850"/>
          </a:xfrm>
          <a:prstGeom prst="rect">
            <a:avLst/>
          </a:prstGeom>
        </p:spPr>
        <p:txBody>
          <a:bodyPr anchor="t" rtlCol="false" tIns="0" lIns="0" bIns="0" rIns="0">
            <a:spAutoFit/>
          </a:bodyPr>
          <a:lstStyle/>
          <a:p>
            <a:pPr algn="l">
              <a:lnSpc>
                <a:spcPts val="7000"/>
              </a:lnSpc>
              <a:spcBef>
                <a:spcPct val="0"/>
              </a:spcBef>
            </a:pPr>
            <a:r>
              <a:rPr lang="en-US" b="true" sz="5000">
                <a:solidFill>
                  <a:srgbClr val="000000"/>
                </a:solidFill>
                <a:latin typeface="Univers Bold"/>
                <a:ea typeface="Univers Bold"/>
                <a:cs typeface="Univers Bold"/>
                <a:sym typeface="Univers Bold"/>
              </a:rPr>
              <a:t>Sleep - Hygiene Protocol</a:t>
            </a:r>
          </a:p>
        </p:txBody>
      </p:sp>
      <p:sp>
        <p:nvSpPr>
          <p:cNvPr name="TextBox 10" id="10"/>
          <p:cNvSpPr txBox="true"/>
          <p:nvPr/>
        </p:nvSpPr>
        <p:spPr>
          <a:xfrm rot="-5400000">
            <a:off x="38489" y="1842483"/>
            <a:ext cx="2097815" cy="755650"/>
          </a:xfrm>
          <a:prstGeom prst="rect">
            <a:avLst/>
          </a:prstGeom>
        </p:spPr>
        <p:txBody>
          <a:bodyPr anchor="t" rtlCol="false" tIns="0" lIns="0" bIns="0" rIns="0">
            <a:spAutoFit/>
          </a:bodyPr>
          <a:lstStyle/>
          <a:p>
            <a:pPr algn="l">
              <a:lnSpc>
                <a:spcPts val="5599"/>
              </a:lnSpc>
            </a:pPr>
            <a:r>
              <a:rPr lang="en-US" sz="3999" spc="619" b="true">
                <a:solidFill>
                  <a:srgbClr val="000000"/>
                </a:solidFill>
                <a:latin typeface="Univers Bold"/>
                <a:ea typeface="Univers Bold"/>
                <a:cs typeface="Univers Bold"/>
                <a:sym typeface="Univers Bold"/>
              </a:rPr>
              <a:t>SLEEP</a:t>
            </a:r>
          </a:p>
        </p:txBody>
      </p:sp>
      <p:sp>
        <p:nvSpPr>
          <p:cNvPr name="TextBox 11" id="11"/>
          <p:cNvSpPr txBox="true"/>
          <p:nvPr/>
        </p:nvSpPr>
        <p:spPr>
          <a:xfrm rot="0">
            <a:off x="2179125" y="2038112"/>
            <a:ext cx="11257464" cy="514350"/>
          </a:xfrm>
          <a:prstGeom prst="rect">
            <a:avLst/>
          </a:prstGeom>
        </p:spPr>
        <p:txBody>
          <a:bodyPr anchor="t" rtlCol="false" tIns="0" lIns="0" bIns="0" rIns="0">
            <a:spAutoFit/>
          </a:bodyPr>
          <a:lstStyle/>
          <a:p>
            <a:pPr algn="l">
              <a:lnSpc>
                <a:spcPts val="4200"/>
              </a:lnSpc>
            </a:pPr>
            <a:r>
              <a:rPr lang="en-US" sz="3000" b="true">
                <a:solidFill>
                  <a:srgbClr val="70C85A"/>
                </a:solidFill>
                <a:latin typeface="Canva Sans Bold"/>
                <a:ea typeface="Canva Sans Bold"/>
                <a:cs typeface="Canva Sans Bold"/>
                <a:sym typeface="Canva Sans Bold"/>
              </a:rPr>
              <a:t>What does sleep hygiene actually mean? </a:t>
            </a:r>
          </a:p>
        </p:txBody>
      </p:sp>
      <p:grpSp>
        <p:nvGrpSpPr>
          <p:cNvPr name="Group 12" id="12"/>
          <p:cNvGrpSpPr/>
          <p:nvPr/>
        </p:nvGrpSpPr>
        <p:grpSpPr>
          <a:xfrm rot="0">
            <a:off x="2179125" y="4616524"/>
            <a:ext cx="14232191" cy="4452226"/>
            <a:chOff x="0" y="0"/>
            <a:chExt cx="18976255" cy="5936302"/>
          </a:xfrm>
        </p:grpSpPr>
        <p:sp>
          <p:nvSpPr>
            <p:cNvPr name="TextBox 13" id="13"/>
            <p:cNvSpPr txBox="true"/>
            <p:nvPr/>
          </p:nvSpPr>
          <p:spPr>
            <a:xfrm rot="0">
              <a:off x="2137247" y="-85725"/>
              <a:ext cx="13671219" cy="1052618"/>
            </a:xfrm>
            <a:prstGeom prst="rect">
              <a:avLst/>
            </a:prstGeom>
          </p:spPr>
          <p:txBody>
            <a:bodyPr anchor="t" rtlCol="false" tIns="0" lIns="0" bIns="0" rIns="0">
              <a:spAutoFit/>
            </a:bodyPr>
            <a:lstStyle/>
            <a:p>
              <a:pPr algn="l">
                <a:lnSpc>
                  <a:spcPts val="3080"/>
                </a:lnSpc>
                <a:spcBef>
                  <a:spcPct val="0"/>
                </a:spcBef>
              </a:pPr>
              <a:r>
                <a:rPr lang="en-US" sz="2200">
                  <a:solidFill>
                    <a:srgbClr val="000000"/>
                  </a:solidFill>
                  <a:latin typeface="Univers"/>
                  <a:ea typeface="Univers"/>
                  <a:cs typeface="Univers"/>
                  <a:sym typeface="Univers"/>
                </a:rPr>
                <a:t>Identify 4 habits from the sleep challenge that are relevant and realistic targets for your lifestyle. </a:t>
              </a:r>
            </a:p>
          </p:txBody>
        </p:sp>
        <p:sp>
          <p:nvSpPr>
            <p:cNvPr name="TextBox 14" id="14"/>
            <p:cNvSpPr txBox="true"/>
            <p:nvPr/>
          </p:nvSpPr>
          <p:spPr>
            <a:xfrm rot="0">
              <a:off x="0" y="-38100"/>
              <a:ext cx="1960692" cy="484293"/>
            </a:xfrm>
            <a:prstGeom prst="rect">
              <a:avLst/>
            </a:prstGeom>
          </p:spPr>
          <p:txBody>
            <a:bodyPr anchor="t" rtlCol="false" tIns="0" lIns="0" bIns="0" rIns="0">
              <a:spAutoFit/>
            </a:bodyPr>
            <a:lstStyle/>
            <a:p>
              <a:pPr algn="just">
                <a:lnSpc>
                  <a:spcPts val="3080"/>
                </a:lnSpc>
              </a:pPr>
              <a:r>
                <a:rPr lang="en-US" sz="2200" b="true">
                  <a:solidFill>
                    <a:srgbClr val="70C85A"/>
                  </a:solidFill>
                  <a:latin typeface="Canva Sans Bold"/>
                  <a:ea typeface="Canva Sans Bold"/>
                  <a:cs typeface="Canva Sans Bold"/>
                  <a:sym typeface="Canva Sans Bold"/>
                </a:rPr>
                <a:t>STEP 1:</a:t>
              </a:r>
            </a:p>
          </p:txBody>
        </p:sp>
        <p:sp>
          <p:nvSpPr>
            <p:cNvPr name="TextBox 15" id="15"/>
            <p:cNvSpPr txBox="true"/>
            <p:nvPr/>
          </p:nvSpPr>
          <p:spPr>
            <a:xfrm rot="0">
              <a:off x="0" y="1703606"/>
              <a:ext cx="1960692" cy="484293"/>
            </a:xfrm>
            <a:prstGeom prst="rect">
              <a:avLst/>
            </a:prstGeom>
          </p:spPr>
          <p:txBody>
            <a:bodyPr anchor="t" rtlCol="false" tIns="0" lIns="0" bIns="0" rIns="0">
              <a:spAutoFit/>
            </a:bodyPr>
            <a:lstStyle/>
            <a:p>
              <a:pPr algn="just">
                <a:lnSpc>
                  <a:spcPts val="3080"/>
                </a:lnSpc>
              </a:pPr>
              <a:r>
                <a:rPr lang="en-US" sz="2200" b="true">
                  <a:solidFill>
                    <a:srgbClr val="70C85A"/>
                  </a:solidFill>
                  <a:latin typeface="Canva Sans Bold"/>
                  <a:ea typeface="Canva Sans Bold"/>
                  <a:cs typeface="Canva Sans Bold"/>
                  <a:sym typeface="Canva Sans Bold"/>
                </a:rPr>
                <a:t>STEP 2:</a:t>
              </a:r>
            </a:p>
          </p:txBody>
        </p:sp>
        <p:sp>
          <p:nvSpPr>
            <p:cNvPr name="TextBox 16" id="16"/>
            <p:cNvSpPr txBox="true"/>
            <p:nvPr/>
          </p:nvSpPr>
          <p:spPr>
            <a:xfrm rot="0">
              <a:off x="2137247" y="1655980"/>
              <a:ext cx="13671219" cy="531918"/>
            </a:xfrm>
            <a:prstGeom prst="rect">
              <a:avLst/>
            </a:prstGeom>
          </p:spPr>
          <p:txBody>
            <a:bodyPr anchor="t" rtlCol="false" tIns="0" lIns="0" bIns="0" rIns="0">
              <a:spAutoFit/>
            </a:bodyPr>
            <a:lstStyle/>
            <a:p>
              <a:pPr algn="l">
                <a:lnSpc>
                  <a:spcPts val="3080"/>
                </a:lnSpc>
                <a:spcBef>
                  <a:spcPct val="0"/>
                </a:spcBef>
              </a:pPr>
              <a:r>
                <a:rPr lang="en-US" sz="2200">
                  <a:solidFill>
                    <a:srgbClr val="000000"/>
                  </a:solidFill>
                  <a:latin typeface="Univers"/>
                  <a:ea typeface="Univers"/>
                  <a:cs typeface="Univers"/>
                  <a:sym typeface="Univers"/>
                </a:rPr>
                <a:t>Implement your chosen strategies for a minimum of 4 weeks. </a:t>
              </a:r>
            </a:p>
          </p:txBody>
        </p:sp>
        <p:sp>
          <p:nvSpPr>
            <p:cNvPr name="TextBox 17" id="17"/>
            <p:cNvSpPr txBox="true"/>
            <p:nvPr/>
          </p:nvSpPr>
          <p:spPr>
            <a:xfrm rot="0">
              <a:off x="0" y="3035624"/>
              <a:ext cx="1960692" cy="484293"/>
            </a:xfrm>
            <a:prstGeom prst="rect">
              <a:avLst/>
            </a:prstGeom>
          </p:spPr>
          <p:txBody>
            <a:bodyPr anchor="t" rtlCol="false" tIns="0" lIns="0" bIns="0" rIns="0">
              <a:spAutoFit/>
            </a:bodyPr>
            <a:lstStyle/>
            <a:p>
              <a:pPr algn="just">
                <a:lnSpc>
                  <a:spcPts val="3080"/>
                </a:lnSpc>
              </a:pPr>
              <a:r>
                <a:rPr lang="en-US" sz="2200" b="true">
                  <a:solidFill>
                    <a:srgbClr val="70C85A"/>
                  </a:solidFill>
                  <a:latin typeface="Canva Sans Bold"/>
                  <a:ea typeface="Canva Sans Bold"/>
                  <a:cs typeface="Canva Sans Bold"/>
                  <a:sym typeface="Canva Sans Bold"/>
                </a:rPr>
                <a:t>STEP 3:</a:t>
              </a:r>
            </a:p>
          </p:txBody>
        </p:sp>
        <p:sp>
          <p:nvSpPr>
            <p:cNvPr name="TextBox 18" id="18"/>
            <p:cNvSpPr txBox="true"/>
            <p:nvPr/>
          </p:nvSpPr>
          <p:spPr>
            <a:xfrm rot="0">
              <a:off x="2137247" y="3009482"/>
              <a:ext cx="13671219" cy="1052618"/>
            </a:xfrm>
            <a:prstGeom prst="rect">
              <a:avLst/>
            </a:prstGeom>
          </p:spPr>
          <p:txBody>
            <a:bodyPr anchor="t" rtlCol="false" tIns="0" lIns="0" bIns="0" rIns="0">
              <a:spAutoFit/>
            </a:bodyPr>
            <a:lstStyle/>
            <a:p>
              <a:pPr algn="l">
                <a:lnSpc>
                  <a:spcPts val="3080"/>
                </a:lnSpc>
                <a:spcBef>
                  <a:spcPct val="0"/>
                </a:spcBef>
              </a:pPr>
              <a:r>
                <a:rPr lang="en-US" sz="2200">
                  <a:solidFill>
                    <a:srgbClr val="000000"/>
                  </a:solidFill>
                  <a:latin typeface="Univers"/>
                  <a:ea typeface="Univers"/>
                  <a:cs typeface="Univers"/>
                  <a:sym typeface="Univers"/>
                </a:rPr>
                <a:t>After 4 weeks, reassess your sleep quality use the sleep quality assessment (“Let’s Talk about Sleep”)</a:t>
              </a:r>
            </a:p>
          </p:txBody>
        </p:sp>
        <p:sp>
          <p:nvSpPr>
            <p:cNvPr name="TextBox 19" id="19"/>
            <p:cNvSpPr txBox="true"/>
            <p:nvPr/>
          </p:nvSpPr>
          <p:spPr>
            <a:xfrm rot="0">
              <a:off x="0" y="4708213"/>
              <a:ext cx="1960692" cy="484293"/>
            </a:xfrm>
            <a:prstGeom prst="rect">
              <a:avLst/>
            </a:prstGeom>
          </p:spPr>
          <p:txBody>
            <a:bodyPr anchor="t" rtlCol="false" tIns="0" lIns="0" bIns="0" rIns="0">
              <a:spAutoFit/>
            </a:bodyPr>
            <a:lstStyle/>
            <a:p>
              <a:pPr algn="just">
                <a:lnSpc>
                  <a:spcPts val="3080"/>
                </a:lnSpc>
              </a:pPr>
              <a:r>
                <a:rPr lang="en-US" sz="2200" b="true">
                  <a:solidFill>
                    <a:srgbClr val="70C85A"/>
                  </a:solidFill>
                  <a:latin typeface="Canva Sans Bold"/>
                  <a:ea typeface="Canva Sans Bold"/>
                  <a:cs typeface="Canva Sans Bold"/>
                  <a:sym typeface="Canva Sans Bold"/>
                </a:rPr>
                <a:t>STEP 4:</a:t>
              </a:r>
            </a:p>
          </p:txBody>
        </p:sp>
        <p:sp>
          <p:nvSpPr>
            <p:cNvPr name="TextBox 20" id="20"/>
            <p:cNvSpPr txBox="true"/>
            <p:nvPr/>
          </p:nvSpPr>
          <p:spPr>
            <a:xfrm rot="0">
              <a:off x="2137247" y="4883684"/>
              <a:ext cx="16838922" cy="1052618"/>
            </a:xfrm>
            <a:prstGeom prst="rect">
              <a:avLst/>
            </a:prstGeom>
          </p:spPr>
          <p:txBody>
            <a:bodyPr anchor="t" rtlCol="false" tIns="0" lIns="0" bIns="0" rIns="0">
              <a:spAutoFit/>
            </a:bodyPr>
            <a:lstStyle/>
            <a:p>
              <a:pPr algn="l">
                <a:lnSpc>
                  <a:spcPts val="3080"/>
                </a:lnSpc>
                <a:spcBef>
                  <a:spcPct val="0"/>
                </a:spcBef>
              </a:pPr>
              <a:r>
                <a:rPr lang="en-US" sz="2200">
                  <a:solidFill>
                    <a:srgbClr val="000000"/>
                  </a:solidFill>
                  <a:latin typeface="Univers"/>
                  <a:ea typeface="Univers"/>
                  <a:cs typeface="Univers"/>
                  <a:sym typeface="Univers"/>
                </a:rPr>
                <a:t>Reevaluate your selected strategies and adjust as needed, keeping in mind that it typically takes 9 weeks of daily practice to form a habit (or 60 days). </a:t>
              </a:r>
            </a:p>
          </p:txBody>
        </p:sp>
        <p:sp>
          <p:nvSpPr>
            <p:cNvPr name="AutoShape 21" id="21"/>
            <p:cNvSpPr/>
            <p:nvPr/>
          </p:nvSpPr>
          <p:spPr>
            <a:xfrm flipV="true">
              <a:off x="2137276" y="1240104"/>
              <a:ext cx="16838893" cy="25400"/>
            </a:xfrm>
            <a:prstGeom prst="line">
              <a:avLst/>
            </a:prstGeom>
            <a:ln cap="flat" w="38100">
              <a:solidFill>
                <a:srgbClr val="70C85A"/>
              </a:solidFill>
              <a:prstDash val="solid"/>
              <a:headEnd type="none" len="sm" w="sm"/>
              <a:tailEnd type="none" len="sm" w="sm"/>
            </a:ln>
          </p:spPr>
        </p:sp>
        <p:sp>
          <p:nvSpPr>
            <p:cNvPr name="AutoShape 22" id="22"/>
            <p:cNvSpPr/>
            <p:nvPr/>
          </p:nvSpPr>
          <p:spPr>
            <a:xfrm flipV="true">
              <a:off x="2137305" y="2582691"/>
              <a:ext cx="16838893" cy="25400"/>
            </a:xfrm>
            <a:prstGeom prst="line">
              <a:avLst/>
            </a:prstGeom>
            <a:ln cap="flat" w="38100">
              <a:solidFill>
                <a:srgbClr val="70C85A"/>
              </a:solidFill>
              <a:prstDash val="solid"/>
              <a:headEnd type="none" len="sm" w="sm"/>
              <a:tailEnd type="none" len="sm" w="sm"/>
            </a:ln>
          </p:spPr>
        </p:sp>
        <p:sp>
          <p:nvSpPr>
            <p:cNvPr name="AutoShape 23" id="23"/>
            <p:cNvSpPr/>
            <p:nvPr/>
          </p:nvSpPr>
          <p:spPr>
            <a:xfrm flipV="true">
              <a:off x="2137333" y="4462966"/>
              <a:ext cx="16838893" cy="25400"/>
            </a:xfrm>
            <a:prstGeom prst="line">
              <a:avLst/>
            </a:prstGeom>
            <a:ln cap="flat" w="38100">
              <a:solidFill>
                <a:srgbClr val="70C85A"/>
              </a:solidFill>
              <a:prstDash val="solid"/>
              <a:headEnd type="none" len="sm" w="sm"/>
              <a:tailEnd type="none" len="sm" w="sm"/>
            </a:ln>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DAGSQniMPSg</dc:identifier>
  <dcterms:modified xsi:type="dcterms:W3CDTF">2011-08-01T06:04:30Z</dcterms:modified>
  <cp:revision>1</cp:revision>
  <dc:title>Gut Health - Beyond Diet (Sleep, Stress and Exercise)</dc:title>
</cp:coreProperties>
</file>